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66" r:id="rId2"/>
    <p:sldId id="279" r:id="rId3"/>
    <p:sldId id="290" r:id="rId4"/>
    <p:sldId id="291" r:id="rId5"/>
    <p:sldId id="292" r:id="rId6"/>
    <p:sldId id="267" r:id="rId7"/>
    <p:sldId id="296" r:id="rId8"/>
    <p:sldId id="333" r:id="rId9"/>
    <p:sldId id="325" r:id="rId10"/>
    <p:sldId id="304" r:id="rId11"/>
    <p:sldId id="305" r:id="rId12"/>
    <p:sldId id="298" r:id="rId13"/>
    <p:sldId id="323" r:id="rId14"/>
    <p:sldId id="273" r:id="rId15"/>
    <p:sldId id="309" r:id="rId16"/>
    <p:sldId id="308" r:id="rId17"/>
    <p:sldId id="310" r:id="rId18"/>
    <p:sldId id="288" r:id="rId19"/>
    <p:sldId id="312" r:id="rId20"/>
    <p:sldId id="317" r:id="rId21"/>
    <p:sldId id="271" r:id="rId22"/>
    <p:sldId id="280" r:id="rId23"/>
    <p:sldId id="318" r:id="rId24"/>
    <p:sldId id="319" r:id="rId25"/>
    <p:sldId id="277" r:id="rId26"/>
    <p:sldId id="321" r:id="rId27"/>
    <p:sldId id="320" r:id="rId28"/>
    <p:sldId id="324" r:id="rId29"/>
    <p:sldId id="306" r:id="rId30"/>
    <p:sldId id="257" r:id="rId31"/>
    <p:sldId id="307" r:id="rId32"/>
    <p:sldId id="269" r:id="rId33"/>
    <p:sldId id="315" r:id="rId34"/>
    <p:sldId id="302" r:id="rId35"/>
    <p:sldId id="301" r:id="rId36"/>
    <p:sldId id="330" r:id="rId37"/>
    <p:sldId id="329" r:id="rId38"/>
    <p:sldId id="328" r:id="rId39"/>
    <p:sldId id="331" r:id="rId40"/>
    <p:sldId id="33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B0B702-7C11-7023-EC2D-D594DD5E286D}" name="Guest User" initials="GU" userId="S::urn:spo:anon#d2bebef4dfa80a2c975e27ddf05632ae7523e22c561d19cc2dd23cc69c126057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193"/>
    <a:srgbClr val="68CB45"/>
    <a:srgbClr val="D8A628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58C8D3-9B13-3BE7-CB91-2770BBE23126}" v="15" dt="2024-11-20T06:29:59.766"/>
    <p1510:client id="{2482FE83-38CC-4B9E-B0E7-939FCE58D6C9}" v="5106" dt="2024-11-25T16:22:12.531"/>
    <p1510:client id="{2A647505-04E7-FC44-A5A3-675877972C8D}" v="935" dt="2024-11-20T21:19:01.253"/>
    <p1510:client id="{2CA90FB7-E6F4-649B-6AEF-0E13668BBD44}" v="49" dt="2024-11-20T01:39:51.774"/>
    <p1510:client id="{9AB09445-CC08-A958-AB8D-AB6EDED5D290}" v="152" dt="2024-11-20T16:22:06.504"/>
    <p1510:client id="{DA4AD79B-5042-ED5E-06D1-857673F42A9A}" v="3" dt="2024-11-20T18:13:06.104"/>
    <p1510:client id="{E952B781-0D50-4736-BCE6-E18FF4B68719}" v="32273" dt="2024-11-20T21:54:43.341"/>
  </p1510:revLst>
</p1510:revInfo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svg"/><Relationship Id="rId7" Type="http://schemas.openxmlformats.org/officeDocument/2006/relationships/hyperlink" Target="https://drive.google.com/file/d/18H63SUNsoPgKkAQhfnW4_EvdkdN3I-3B/view" TargetMode="External"/><Relationship Id="rId12" Type="http://schemas.openxmlformats.org/officeDocument/2006/relationships/image" Target="../media/image70.svg"/><Relationship Id="rId2" Type="http://schemas.openxmlformats.org/officeDocument/2006/relationships/image" Target="../media/image63.png"/><Relationship Id="rId1" Type="http://schemas.openxmlformats.org/officeDocument/2006/relationships/hyperlink" Target="https://drive.google.com/file/d/1y71n9XfLUovPVJTzSwMhCCjISPwpJ8g5/view" TargetMode="External"/><Relationship Id="rId6" Type="http://schemas.openxmlformats.org/officeDocument/2006/relationships/image" Target="../media/image66.sv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hyperlink" Target="https://drive.google.com/file/d/1v7t3WwBmy3GF3gZtVHSZnAabqO3gKcCL/view" TargetMode="External"/><Relationship Id="rId4" Type="http://schemas.openxmlformats.org/officeDocument/2006/relationships/hyperlink" Target="https://drive.google.com/file/d/1YAmtfvpqRNqi4cmGvXyVp9K3qKqE2nta/view" TargetMode="External"/><Relationship Id="rId9" Type="http://schemas.openxmlformats.org/officeDocument/2006/relationships/image" Target="../media/image6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FD1CD1-6DDB-41EA-BE3C-0360C163A7B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57347F83-B86B-488A-8966-ABD1964416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Architecture Details:</a:t>
          </a:r>
          <a:endParaRPr lang="en-US"/>
        </a:p>
      </dgm:t>
    </dgm:pt>
    <dgm:pt modelId="{712554A2-482A-490E-BC99-7344738E6E0F}" type="parTrans" cxnId="{C7DA2D7F-CDDC-461A-A8B8-77AE294C6322}">
      <dgm:prSet/>
      <dgm:spPr/>
      <dgm:t>
        <a:bodyPr/>
        <a:lstStyle/>
        <a:p>
          <a:endParaRPr lang="en-US"/>
        </a:p>
      </dgm:t>
    </dgm:pt>
    <dgm:pt modelId="{1C4C49CC-E696-4160-9D39-8E2D5E9DA166}" type="sibTrans" cxnId="{C7DA2D7F-CDDC-461A-A8B8-77AE294C6322}">
      <dgm:prSet/>
      <dgm:spPr/>
      <dgm:t>
        <a:bodyPr/>
        <a:lstStyle/>
        <a:p>
          <a:endParaRPr lang="en-US"/>
        </a:p>
      </dgm:t>
    </dgm:pt>
    <dgm:pt modelId="{D6D6DF1D-EDE8-428F-84F9-661A364C80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Building Block</a:t>
          </a:r>
          <a:r>
            <a:rPr lang="en-US"/>
            <a:t>: </a:t>
          </a:r>
        </a:p>
      </dgm:t>
    </dgm:pt>
    <dgm:pt modelId="{E00495C5-4341-4B42-9318-DD596973191B}" type="parTrans" cxnId="{3596BF5E-E751-4901-8A82-EFB659153841}">
      <dgm:prSet/>
      <dgm:spPr/>
      <dgm:t>
        <a:bodyPr/>
        <a:lstStyle/>
        <a:p>
          <a:endParaRPr lang="en-US"/>
        </a:p>
      </dgm:t>
    </dgm:pt>
    <dgm:pt modelId="{DA56174E-3378-4A08-AF67-3AEA6CB4318F}" type="sibTrans" cxnId="{3596BF5E-E751-4901-8A82-EFB659153841}">
      <dgm:prSet/>
      <dgm:spPr/>
      <dgm:t>
        <a:bodyPr/>
        <a:lstStyle/>
        <a:p>
          <a:endParaRPr lang="en-US"/>
        </a:p>
      </dgm:t>
    </dgm:pt>
    <dgm:pt modelId="{305FFE44-6EED-4965-953F-36B2E85D49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Residual block with identity shortcuts.</a:t>
          </a:r>
        </a:p>
      </dgm:t>
    </dgm:pt>
    <dgm:pt modelId="{5E228D38-538E-4064-AA44-4DC20CAA5333}" type="parTrans" cxnId="{04C78296-E20F-460D-A535-84E792AFEAD6}">
      <dgm:prSet/>
      <dgm:spPr/>
      <dgm:t>
        <a:bodyPr/>
        <a:lstStyle/>
        <a:p>
          <a:endParaRPr lang="en-US"/>
        </a:p>
      </dgm:t>
    </dgm:pt>
    <dgm:pt modelId="{74D145F9-B5A8-4868-91EC-D6960565E908}" type="sibTrans" cxnId="{04C78296-E20F-460D-A535-84E792AFEAD6}">
      <dgm:prSet/>
      <dgm:spPr/>
      <dgm:t>
        <a:bodyPr/>
        <a:lstStyle/>
        <a:p>
          <a:endParaRPr lang="en-US"/>
        </a:p>
      </dgm:t>
    </dgm:pt>
    <dgm:pt modelId="{07DFEE24-279E-4643-B7EC-2B51181031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Variants</a:t>
          </a:r>
          <a:r>
            <a:rPr lang="en-US"/>
            <a:t>: </a:t>
          </a:r>
        </a:p>
      </dgm:t>
    </dgm:pt>
    <dgm:pt modelId="{AC48F508-C94F-4FF1-8662-1A759F6631F2}" type="parTrans" cxnId="{84306352-E9AE-42C0-9451-19511CCE9AD6}">
      <dgm:prSet/>
      <dgm:spPr/>
      <dgm:t>
        <a:bodyPr/>
        <a:lstStyle/>
        <a:p>
          <a:endParaRPr lang="en-US"/>
        </a:p>
      </dgm:t>
    </dgm:pt>
    <dgm:pt modelId="{71278049-46F4-43B0-853F-21EA0EEDC924}" type="sibTrans" cxnId="{84306352-E9AE-42C0-9451-19511CCE9AD6}">
      <dgm:prSet/>
      <dgm:spPr/>
      <dgm:t>
        <a:bodyPr/>
        <a:lstStyle/>
        <a:p>
          <a:endParaRPr lang="en-US"/>
        </a:p>
      </dgm:t>
    </dgm:pt>
    <dgm:pt modelId="{434E2F6F-BBB6-416D-A4D1-7580A168E9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ResNet-18, ResNet-50</a:t>
          </a:r>
        </a:p>
      </dgm:t>
    </dgm:pt>
    <dgm:pt modelId="{C0DCBCE6-E3AD-4398-81B4-B64D53A50111}" type="parTrans" cxnId="{C17C701A-51C8-4761-BA4F-1D9E2B0F4E8A}">
      <dgm:prSet/>
      <dgm:spPr/>
      <dgm:t>
        <a:bodyPr/>
        <a:lstStyle/>
        <a:p>
          <a:endParaRPr lang="en-US"/>
        </a:p>
      </dgm:t>
    </dgm:pt>
    <dgm:pt modelId="{5A9881FD-738C-40CE-84F7-F1C624FD9D3C}" type="sibTrans" cxnId="{C17C701A-51C8-4761-BA4F-1D9E2B0F4E8A}">
      <dgm:prSet/>
      <dgm:spPr/>
      <dgm:t>
        <a:bodyPr/>
        <a:lstStyle/>
        <a:p>
          <a:endParaRPr lang="en-US"/>
        </a:p>
      </dgm:t>
    </dgm:pt>
    <dgm:pt modelId="{24C117A0-315A-4355-B933-C23A10FCB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Features</a:t>
          </a:r>
          <a:r>
            <a:rPr lang="en-US"/>
            <a:t>: </a:t>
          </a:r>
        </a:p>
      </dgm:t>
    </dgm:pt>
    <dgm:pt modelId="{8F05EC86-4C4E-4E62-BB36-4C698FAA080B}" type="parTrans" cxnId="{57A13482-6BCF-4854-B84C-DF298F162269}">
      <dgm:prSet/>
      <dgm:spPr/>
      <dgm:t>
        <a:bodyPr/>
        <a:lstStyle/>
        <a:p>
          <a:endParaRPr lang="en-US"/>
        </a:p>
      </dgm:t>
    </dgm:pt>
    <dgm:pt modelId="{AAAF302B-4877-4298-8248-3D7654A9525F}" type="sibTrans" cxnId="{57A13482-6BCF-4854-B84C-DF298F162269}">
      <dgm:prSet/>
      <dgm:spPr/>
      <dgm:t>
        <a:bodyPr/>
        <a:lstStyle/>
        <a:p>
          <a:endParaRPr lang="en-US"/>
        </a:p>
      </dgm:t>
    </dgm:pt>
    <dgm:pt modelId="{08352AC9-9F1F-4C98-854D-EC2FACE0FC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Batch normalization</a:t>
          </a:r>
        </a:p>
      </dgm:t>
    </dgm:pt>
    <dgm:pt modelId="{5EA603AF-A51D-46DB-B596-5D50B27F1BD7}" type="parTrans" cxnId="{9046806E-C39E-43E9-A4BE-53A28B99F02B}">
      <dgm:prSet/>
      <dgm:spPr/>
      <dgm:t>
        <a:bodyPr/>
        <a:lstStyle/>
        <a:p>
          <a:endParaRPr lang="en-US"/>
        </a:p>
      </dgm:t>
    </dgm:pt>
    <dgm:pt modelId="{35EB93F4-189A-4B0F-BF7C-BB4C126E2E87}" type="sibTrans" cxnId="{9046806E-C39E-43E9-A4BE-53A28B99F02B}">
      <dgm:prSet/>
      <dgm:spPr/>
      <dgm:t>
        <a:bodyPr/>
        <a:lstStyle/>
        <a:p>
          <a:endParaRPr lang="en-US"/>
        </a:p>
      </dgm:t>
    </dgm:pt>
    <dgm:pt modelId="{55E1F168-9DA2-46A2-BFE2-9EDF06BFBD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ReLU</a:t>
          </a:r>
          <a:r>
            <a:rPr lang="en-US"/>
            <a:t> activation</a:t>
          </a:r>
        </a:p>
      </dgm:t>
    </dgm:pt>
    <dgm:pt modelId="{B6A6BA3C-7AB8-405D-ACFC-996A17B70A7B}" type="parTrans" cxnId="{1A7335FC-E6AD-4D2E-A4AD-93410718D0B1}">
      <dgm:prSet/>
      <dgm:spPr/>
      <dgm:t>
        <a:bodyPr/>
        <a:lstStyle/>
        <a:p>
          <a:endParaRPr lang="en-US"/>
        </a:p>
      </dgm:t>
    </dgm:pt>
    <dgm:pt modelId="{653022F5-4B57-4CD7-995C-1FBE0329F85B}" type="sibTrans" cxnId="{1A7335FC-E6AD-4D2E-A4AD-93410718D0B1}">
      <dgm:prSet/>
      <dgm:spPr/>
      <dgm:t>
        <a:bodyPr/>
        <a:lstStyle/>
        <a:p>
          <a:endParaRPr lang="en-US"/>
        </a:p>
      </dgm:t>
    </dgm:pt>
    <dgm:pt modelId="{F3C79284-B5EF-433E-84C9-FCC4FB6542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global average pooling.</a:t>
          </a:r>
        </a:p>
      </dgm:t>
    </dgm:pt>
    <dgm:pt modelId="{7F9DF84E-8578-4C46-AFDD-8BE73F3E6BAD}" type="parTrans" cxnId="{6BC7E681-ECC8-4269-B686-22ED937C6D79}">
      <dgm:prSet/>
      <dgm:spPr/>
      <dgm:t>
        <a:bodyPr/>
        <a:lstStyle/>
        <a:p>
          <a:endParaRPr lang="en-US"/>
        </a:p>
      </dgm:t>
    </dgm:pt>
    <dgm:pt modelId="{52723ABF-8D5B-4016-8A74-DD8480C4A54A}" type="sibTrans" cxnId="{6BC7E681-ECC8-4269-B686-22ED937C6D79}">
      <dgm:prSet/>
      <dgm:spPr/>
      <dgm:t>
        <a:bodyPr/>
        <a:lstStyle/>
        <a:p>
          <a:endParaRPr lang="en-US"/>
        </a:p>
      </dgm:t>
    </dgm:pt>
    <dgm:pt modelId="{BF8788F2-E3DB-4238-A0C9-A53D4F526B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Why ResNet for Adversarial Training?</a:t>
          </a:r>
          <a:endParaRPr lang="en-US"/>
        </a:p>
      </dgm:t>
    </dgm:pt>
    <dgm:pt modelId="{D6D8D505-2ACA-4186-886C-B54318D73092}" type="parTrans" cxnId="{8683A09B-9552-4F90-A3A4-865971790AA5}">
      <dgm:prSet/>
      <dgm:spPr/>
      <dgm:t>
        <a:bodyPr/>
        <a:lstStyle/>
        <a:p>
          <a:endParaRPr lang="en-US"/>
        </a:p>
      </dgm:t>
    </dgm:pt>
    <dgm:pt modelId="{FB2999A3-82CE-44EE-8145-07A864400A73}" type="sibTrans" cxnId="{8683A09B-9552-4F90-A3A4-865971790AA5}">
      <dgm:prSet/>
      <dgm:spPr/>
      <dgm:t>
        <a:bodyPr/>
        <a:lstStyle/>
        <a:p>
          <a:endParaRPr lang="en-US"/>
        </a:p>
      </dgm:t>
    </dgm:pt>
    <dgm:pt modelId="{0B6EC417-7331-4AAC-8289-6B7DD30838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Strong baseline for classification tasks.</a:t>
          </a:r>
        </a:p>
      </dgm:t>
    </dgm:pt>
    <dgm:pt modelId="{56FA9E3B-E384-4C0A-8E2D-D55AF297C9BC}" type="parTrans" cxnId="{AAD98A47-14BA-4AA1-8B47-3359EE2727B7}">
      <dgm:prSet/>
      <dgm:spPr/>
      <dgm:t>
        <a:bodyPr/>
        <a:lstStyle/>
        <a:p>
          <a:endParaRPr lang="en-US"/>
        </a:p>
      </dgm:t>
    </dgm:pt>
    <dgm:pt modelId="{0BA438E0-3850-4940-A4FB-CC69EEB8BE1F}" type="sibTrans" cxnId="{AAD98A47-14BA-4AA1-8B47-3359EE2727B7}">
      <dgm:prSet/>
      <dgm:spPr/>
      <dgm:t>
        <a:bodyPr/>
        <a:lstStyle/>
        <a:p>
          <a:endParaRPr lang="en-US"/>
        </a:p>
      </dgm:t>
    </dgm:pt>
    <dgm:pt modelId="{B2ACFE06-15EA-4414-8884-7E8F1FA2BA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  Deep architecture allows better feature extraction and learning.</a:t>
          </a:r>
        </a:p>
      </dgm:t>
    </dgm:pt>
    <dgm:pt modelId="{5704028F-0AC6-451C-95F3-F42CC668C24B}" type="parTrans" cxnId="{F24A60C0-BED4-4907-9F56-F17A99833916}">
      <dgm:prSet/>
      <dgm:spPr/>
      <dgm:t>
        <a:bodyPr/>
        <a:lstStyle/>
        <a:p>
          <a:endParaRPr lang="en-US"/>
        </a:p>
      </dgm:t>
    </dgm:pt>
    <dgm:pt modelId="{C8A6E220-D0C6-4590-8B8E-6DF063D0EC4E}" type="sibTrans" cxnId="{F24A60C0-BED4-4907-9F56-F17A99833916}">
      <dgm:prSet/>
      <dgm:spPr/>
      <dgm:t>
        <a:bodyPr/>
        <a:lstStyle/>
        <a:p>
          <a:endParaRPr lang="en-US"/>
        </a:p>
      </dgm:t>
    </dgm:pt>
    <dgm:pt modelId="{ED5B480C-A1E2-4128-970E-ED4D1B481936}" type="pres">
      <dgm:prSet presAssocID="{02FD1CD1-6DDB-41EA-BE3C-0360C163A7B4}" presName="root" presStyleCnt="0">
        <dgm:presLayoutVars>
          <dgm:dir/>
          <dgm:resizeHandles val="exact"/>
        </dgm:presLayoutVars>
      </dgm:prSet>
      <dgm:spPr/>
    </dgm:pt>
    <dgm:pt modelId="{0D7A0BB7-CC46-43EC-99AB-6DFD7C8ECE7F}" type="pres">
      <dgm:prSet presAssocID="{57347F83-B86B-488A-8966-ABD196441682}" presName="compNode" presStyleCnt="0"/>
      <dgm:spPr/>
    </dgm:pt>
    <dgm:pt modelId="{BB365F5B-33B9-4D5D-A3FF-FF7A204EF090}" type="pres">
      <dgm:prSet presAssocID="{57347F83-B86B-488A-8966-ABD196441682}" presName="bgRect" presStyleLbl="bgShp" presStyleIdx="0" presStyleCnt="7" custScaleY="221039"/>
      <dgm:spPr/>
    </dgm:pt>
    <dgm:pt modelId="{152728D0-5CAE-4AEF-87A1-DB36B802FA0E}" type="pres">
      <dgm:prSet presAssocID="{57347F83-B86B-488A-8966-ABD196441682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E3A5000-3893-42D6-B984-C2429675D40D}" type="pres">
      <dgm:prSet presAssocID="{57347F83-B86B-488A-8966-ABD196441682}" presName="spaceRect" presStyleCnt="0"/>
      <dgm:spPr/>
    </dgm:pt>
    <dgm:pt modelId="{421FDCF8-D90D-465D-B91A-9735ABEB2D02}" type="pres">
      <dgm:prSet presAssocID="{57347F83-B86B-488A-8966-ABD196441682}" presName="parTx" presStyleLbl="revTx" presStyleIdx="0" presStyleCnt="10">
        <dgm:presLayoutVars>
          <dgm:chMax val="0"/>
          <dgm:chPref val="0"/>
        </dgm:presLayoutVars>
      </dgm:prSet>
      <dgm:spPr/>
    </dgm:pt>
    <dgm:pt modelId="{0AB89B69-9FED-4636-8646-EE0E85E104CF}" type="pres">
      <dgm:prSet presAssocID="{1C4C49CC-E696-4160-9D39-8E2D5E9DA166}" presName="sibTrans" presStyleCnt="0"/>
      <dgm:spPr/>
    </dgm:pt>
    <dgm:pt modelId="{E720CD2E-4EC4-4762-B1D1-280458A2B408}" type="pres">
      <dgm:prSet presAssocID="{D6D6DF1D-EDE8-428F-84F9-661A364C8038}" presName="compNode" presStyleCnt="0"/>
      <dgm:spPr/>
    </dgm:pt>
    <dgm:pt modelId="{9D2090CC-D1BD-4E63-B592-14DD088799D1}" type="pres">
      <dgm:prSet presAssocID="{D6D6DF1D-EDE8-428F-84F9-661A364C8038}" presName="bgRect" presStyleLbl="bgShp" presStyleIdx="1" presStyleCnt="7" custScaleY="130745"/>
      <dgm:spPr/>
    </dgm:pt>
    <dgm:pt modelId="{F4654111-47A4-4CC9-A643-26F57F8CF117}" type="pres">
      <dgm:prSet presAssocID="{D6D6DF1D-EDE8-428F-84F9-661A364C8038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7C56EC12-571C-4A16-BF46-2CE20BDDE724}" type="pres">
      <dgm:prSet presAssocID="{D6D6DF1D-EDE8-428F-84F9-661A364C8038}" presName="spaceRect" presStyleCnt="0"/>
      <dgm:spPr/>
    </dgm:pt>
    <dgm:pt modelId="{42B951CD-38A0-4508-A730-CEE91D2D162C}" type="pres">
      <dgm:prSet presAssocID="{D6D6DF1D-EDE8-428F-84F9-661A364C8038}" presName="parTx" presStyleLbl="revTx" presStyleIdx="1" presStyleCnt="10" custScaleY="194486">
        <dgm:presLayoutVars>
          <dgm:chMax val="0"/>
          <dgm:chPref val="0"/>
        </dgm:presLayoutVars>
      </dgm:prSet>
      <dgm:spPr/>
    </dgm:pt>
    <dgm:pt modelId="{09526D30-D3B0-4F8E-9892-EA724278E90B}" type="pres">
      <dgm:prSet presAssocID="{D6D6DF1D-EDE8-428F-84F9-661A364C8038}" presName="desTx" presStyleLbl="revTx" presStyleIdx="2" presStyleCnt="10" custScaleY="143819">
        <dgm:presLayoutVars/>
      </dgm:prSet>
      <dgm:spPr/>
    </dgm:pt>
    <dgm:pt modelId="{FE4A6C76-3B07-480A-AA5A-1F211117C56E}" type="pres">
      <dgm:prSet presAssocID="{DA56174E-3378-4A08-AF67-3AEA6CB4318F}" presName="sibTrans" presStyleCnt="0"/>
      <dgm:spPr/>
    </dgm:pt>
    <dgm:pt modelId="{C6E2691B-25C1-4CFC-A271-732B9BF90D64}" type="pres">
      <dgm:prSet presAssocID="{07DFEE24-279E-4643-B7EC-2B511810318C}" presName="compNode" presStyleCnt="0"/>
      <dgm:spPr/>
    </dgm:pt>
    <dgm:pt modelId="{B316D8DF-5E29-4509-ADF0-7D5AA5DAE69C}" type="pres">
      <dgm:prSet presAssocID="{07DFEE24-279E-4643-B7EC-2B511810318C}" presName="bgRect" presStyleLbl="bgShp" presStyleIdx="2" presStyleCnt="7" custScaleY="159316"/>
      <dgm:spPr/>
    </dgm:pt>
    <dgm:pt modelId="{2D4A2A17-AE90-41E3-B2AB-467D9BCDDEC3}" type="pres">
      <dgm:prSet presAssocID="{07DFEE24-279E-4643-B7EC-2B511810318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3A2D34D6-9791-4D34-A16F-2EB65576091E}" type="pres">
      <dgm:prSet presAssocID="{07DFEE24-279E-4643-B7EC-2B511810318C}" presName="spaceRect" presStyleCnt="0"/>
      <dgm:spPr/>
    </dgm:pt>
    <dgm:pt modelId="{3357EE72-068F-4184-AF0A-29DA329F8A07}" type="pres">
      <dgm:prSet presAssocID="{07DFEE24-279E-4643-B7EC-2B511810318C}" presName="parTx" presStyleLbl="revTx" presStyleIdx="3" presStyleCnt="10">
        <dgm:presLayoutVars>
          <dgm:chMax val="0"/>
          <dgm:chPref val="0"/>
        </dgm:presLayoutVars>
      </dgm:prSet>
      <dgm:spPr/>
    </dgm:pt>
    <dgm:pt modelId="{EB325DEC-197A-48BC-8864-F7A35B571CC0}" type="pres">
      <dgm:prSet presAssocID="{07DFEE24-279E-4643-B7EC-2B511810318C}" presName="desTx" presStyleLbl="revTx" presStyleIdx="4" presStyleCnt="10">
        <dgm:presLayoutVars/>
      </dgm:prSet>
      <dgm:spPr/>
    </dgm:pt>
    <dgm:pt modelId="{307BBA31-42B3-48A3-9C8A-C2FD0B760EDE}" type="pres">
      <dgm:prSet presAssocID="{71278049-46F4-43B0-853F-21EA0EEDC924}" presName="sibTrans" presStyleCnt="0"/>
      <dgm:spPr/>
    </dgm:pt>
    <dgm:pt modelId="{4853AC44-F1DB-4229-9B94-7AAA8B839DA8}" type="pres">
      <dgm:prSet presAssocID="{24C117A0-315A-4355-B933-C23A10FCB938}" presName="compNode" presStyleCnt="0"/>
      <dgm:spPr/>
    </dgm:pt>
    <dgm:pt modelId="{B3C54B84-35A1-47D0-A4FC-6DCC9144165B}" type="pres">
      <dgm:prSet presAssocID="{24C117A0-315A-4355-B933-C23A10FCB938}" presName="bgRect" presStyleLbl="bgShp" presStyleIdx="3" presStyleCnt="7" custScaleY="417559"/>
      <dgm:spPr/>
    </dgm:pt>
    <dgm:pt modelId="{C1419189-10C2-43BC-B6CB-72BA54695A69}" type="pres">
      <dgm:prSet presAssocID="{24C117A0-315A-4355-B933-C23A10FCB938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hi"/>
        </a:ext>
      </dgm:extLst>
    </dgm:pt>
    <dgm:pt modelId="{EBB83DF7-E43F-4C0F-BA4E-15146DDFAB67}" type="pres">
      <dgm:prSet presAssocID="{24C117A0-315A-4355-B933-C23A10FCB938}" presName="spaceRect" presStyleCnt="0"/>
      <dgm:spPr/>
    </dgm:pt>
    <dgm:pt modelId="{2838B7F2-0A71-47B5-B36F-337E73089E87}" type="pres">
      <dgm:prSet presAssocID="{24C117A0-315A-4355-B933-C23A10FCB938}" presName="parTx" presStyleLbl="revTx" presStyleIdx="5" presStyleCnt="10">
        <dgm:presLayoutVars>
          <dgm:chMax val="0"/>
          <dgm:chPref val="0"/>
        </dgm:presLayoutVars>
      </dgm:prSet>
      <dgm:spPr/>
    </dgm:pt>
    <dgm:pt modelId="{B5798855-D4CF-4399-952E-3B0864EC1235}" type="pres">
      <dgm:prSet presAssocID="{24C117A0-315A-4355-B933-C23A10FCB938}" presName="desTx" presStyleLbl="revTx" presStyleIdx="6" presStyleCnt="10">
        <dgm:presLayoutVars/>
      </dgm:prSet>
      <dgm:spPr/>
    </dgm:pt>
    <dgm:pt modelId="{CAC5DA61-5EF3-4EDD-A451-AEF1E3AF42D4}" type="pres">
      <dgm:prSet presAssocID="{AAAF302B-4877-4298-8248-3D7654A9525F}" presName="sibTrans" presStyleCnt="0"/>
      <dgm:spPr/>
    </dgm:pt>
    <dgm:pt modelId="{0C657F1F-1F95-4D12-83A3-BF4F8A165D98}" type="pres">
      <dgm:prSet presAssocID="{BF8788F2-E3DB-4238-A0C9-A53D4F526BEB}" presName="compNode" presStyleCnt="0"/>
      <dgm:spPr/>
    </dgm:pt>
    <dgm:pt modelId="{7FC0EE8A-7B6A-40B6-B8B8-BE82CCBF84A6}" type="pres">
      <dgm:prSet presAssocID="{BF8788F2-E3DB-4238-A0C9-A53D4F526BEB}" presName="bgRect" presStyleLbl="bgShp" presStyleIdx="4" presStyleCnt="7"/>
      <dgm:spPr/>
    </dgm:pt>
    <dgm:pt modelId="{16BD50EB-37E1-4AB7-8E19-9F27E9523E58}" type="pres">
      <dgm:prSet presAssocID="{BF8788F2-E3DB-4238-A0C9-A53D4F526BE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on"/>
        </a:ext>
      </dgm:extLst>
    </dgm:pt>
    <dgm:pt modelId="{AA652A68-7D40-4ED5-BE64-0C155FA96104}" type="pres">
      <dgm:prSet presAssocID="{BF8788F2-E3DB-4238-A0C9-A53D4F526BEB}" presName="spaceRect" presStyleCnt="0"/>
      <dgm:spPr/>
    </dgm:pt>
    <dgm:pt modelId="{B6F7C416-57A6-4657-9715-447285C0B5C6}" type="pres">
      <dgm:prSet presAssocID="{BF8788F2-E3DB-4238-A0C9-A53D4F526BEB}" presName="parTx" presStyleLbl="revTx" presStyleIdx="7" presStyleCnt="10" custScaleY="80331">
        <dgm:presLayoutVars>
          <dgm:chMax val="0"/>
          <dgm:chPref val="0"/>
        </dgm:presLayoutVars>
      </dgm:prSet>
      <dgm:spPr/>
    </dgm:pt>
    <dgm:pt modelId="{D87AC914-45F2-423F-8BE0-2FF7735855B9}" type="pres">
      <dgm:prSet presAssocID="{FB2999A3-82CE-44EE-8145-07A864400A73}" presName="sibTrans" presStyleCnt="0"/>
      <dgm:spPr/>
    </dgm:pt>
    <dgm:pt modelId="{890E5E45-8019-4F8C-A55F-0DAEEDE19585}" type="pres">
      <dgm:prSet presAssocID="{0B6EC417-7331-4AAC-8289-6B7DD308389C}" presName="compNode" presStyleCnt="0"/>
      <dgm:spPr/>
    </dgm:pt>
    <dgm:pt modelId="{5AF74D51-AEB3-45EA-A388-37E252ED5646}" type="pres">
      <dgm:prSet presAssocID="{0B6EC417-7331-4AAC-8289-6B7DD308389C}" presName="bgRect" presStyleLbl="bgShp" presStyleIdx="5" presStyleCnt="7"/>
      <dgm:spPr/>
    </dgm:pt>
    <dgm:pt modelId="{0E06A9A0-DB5B-4324-B4E2-9A23BBD9A1EC}" type="pres">
      <dgm:prSet presAssocID="{0B6EC417-7331-4AAC-8289-6B7DD308389C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731E899-58B6-40B1-89C7-A8A7548E265F}" type="pres">
      <dgm:prSet presAssocID="{0B6EC417-7331-4AAC-8289-6B7DD308389C}" presName="spaceRect" presStyleCnt="0"/>
      <dgm:spPr/>
    </dgm:pt>
    <dgm:pt modelId="{323C383C-224C-4EB8-804F-1C9EA863F42D}" type="pres">
      <dgm:prSet presAssocID="{0B6EC417-7331-4AAC-8289-6B7DD308389C}" presName="parTx" presStyleLbl="revTx" presStyleIdx="8" presStyleCnt="10">
        <dgm:presLayoutVars>
          <dgm:chMax val="0"/>
          <dgm:chPref val="0"/>
        </dgm:presLayoutVars>
      </dgm:prSet>
      <dgm:spPr/>
    </dgm:pt>
    <dgm:pt modelId="{FAFA704F-EA21-4547-8E42-AB11566BA16C}" type="pres">
      <dgm:prSet presAssocID="{0BA438E0-3850-4940-A4FB-CC69EEB8BE1F}" presName="sibTrans" presStyleCnt="0"/>
      <dgm:spPr/>
    </dgm:pt>
    <dgm:pt modelId="{38B1FB6A-B78D-40BC-B47B-BF163022CC51}" type="pres">
      <dgm:prSet presAssocID="{B2ACFE06-15EA-4414-8884-7E8F1FA2BA56}" presName="compNode" presStyleCnt="0"/>
      <dgm:spPr/>
    </dgm:pt>
    <dgm:pt modelId="{ADD059B6-3F6A-463D-8082-475B495EDD64}" type="pres">
      <dgm:prSet presAssocID="{B2ACFE06-15EA-4414-8884-7E8F1FA2BA56}" presName="bgRect" presStyleLbl="bgShp" presStyleIdx="6" presStyleCnt="7"/>
      <dgm:spPr/>
    </dgm:pt>
    <dgm:pt modelId="{D04D0852-9340-40C6-AC34-07EBE9DE9692}" type="pres">
      <dgm:prSet presAssocID="{B2ACFE06-15EA-4414-8884-7E8F1FA2BA56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BCF6197-01E0-4E17-8C67-BA766C28515B}" type="pres">
      <dgm:prSet presAssocID="{B2ACFE06-15EA-4414-8884-7E8F1FA2BA56}" presName="spaceRect" presStyleCnt="0"/>
      <dgm:spPr/>
    </dgm:pt>
    <dgm:pt modelId="{1BEE1E45-DD99-4CF3-9442-94FF86DFAAA0}" type="pres">
      <dgm:prSet presAssocID="{B2ACFE06-15EA-4414-8884-7E8F1FA2BA56}" presName="parTx" presStyleLbl="revTx" presStyleIdx="9" presStyleCnt="10" custScaleX="105577" custScaleY="149921">
        <dgm:presLayoutVars>
          <dgm:chMax val="0"/>
          <dgm:chPref val="0"/>
        </dgm:presLayoutVars>
      </dgm:prSet>
      <dgm:spPr/>
    </dgm:pt>
  </dgm:ptLst>
  <dgm:cxnLst>
    <dgm:cxn modelId="{A27EC502-D532-4A4E-BA54-6FAFC70954C2}" type="presOf" srcId="{07DFEE24-279E-4643-B7EC-2B511810318C}" destId="{3357EE72-068F-4184-AF0A-29DA329F8A07}" srcOrd="0" destOrd="0" presId="urn:microsoft.com/office/officeart/2018/2/layout/IconVerticalSolidList"/>
    <dgm:cxn modelId="{C17C701A-51C8-4761-BA4F-1D9E2B0F4E8A}" srcId="{07DFEE24-279E-4643-B7EC-2B511810318C}" destId="{434E2F6F-BBB6-416D-A4D1-7580A168E9B1}" srcOrd="0" destOrd="0" parTransId="{C0DCBCE6-E3AD-4398-81B4-B64D53A50111}" sibTransId="{5A9881FD-738C-40CE-84F7-F1C624FD9D3C}"/>
    <dgm:cxn modelId="{FFA54923-9464-4EAA-9974-ABE934626342}" type="presOf" srcId="{F3C79284-B5EF-433E-84C9-FCC4FB654268}" destId="{B5798855-D4CF-4399-952E-3B0864EC1235}" srcOrd="0" destOrd="2" presId="urn:microsoft.com/office/officeart/2018/2/layout/IconVerticalSolidList"/>
    <dgm:cxn modelId="{B5D20124-C0AB-4D8D-9D3C-A48B8AEB0E71}" type="presOf" srcId="{BF8788F2-E3DB-4238-A0C9-A53D4F526BEB}" destId="{B6F7C416-57A6-4657-9715-447285C0B5C6}" srcOrd="0" destOrd="0" presId="urn:microsoft.com/office/officeart/2018/2/layout/IconVerticalSolidList"/>
    <dgm:cxn modelId="{494F3D24-B53D-4E50-A330-40F262A82B94}" type="presOf" srcId="{434E2F6F-BBB6-416D-A4D1-7580A168E9B1}" destId="{EB325DEC-197A-48BC-8864-F7A35B571CC0}" srcOrd="0" destOrd="0" presId="urn:microsoft.com/office/officeart/2018/2/layout/IconVerticalSolidList"/>
    <dgm:cxn modelId="{3461A236-1EC8-49E2-A0FB-23C0C56CF6CD}" type="presOf" srcId="{305FFE44-6EED-4965-953F-36B2E85D4927}" destId="{09526D30-D3B0-4F8E-9892-EA724278E90B}" srcOrd="0" destOrd="0" presId="urn:microsoft.com/office/officeart/2018/2/layout/IconVerticalSolidList"/>
    <dgm:cxn modelId="{3596BF5E-E751-4901-8A82-EFB659153841}" srcId="{02FD1CD1-6DDB-41EA-BE3C-0360C163A7B4}" destId="{D6D6DF1D-EDE8-428F-84F9-661A364C8038}" srcOrd="1" destOrd="0" parTransId="{E00495C5-4341-4B42-9318-DD596973191B}" sibTransId="{DA56174E-3378-4A08-AF67-3AEA6CB4318F}"/>
    <dgm:cxn modelId="{AAD98A47-14BA-4AA1-8B47-3359EE2727B7}" srcId="{02FD1CD1-6DDB-41EA-BE3C-0360C163A7B4}" destId="{0B6EC417-7331-4AAC-8289-6B7DD308389C}" srcOrd="5" destOrd="0" parTransId="{56FA9E3B-E384-4C0A-8E2D-D55AF297C9BC}" sibTransId="{0BA438E0-3850-4940-A4FB-CC69EEB8BE1F}"/>
    <dgm:cxn modelId="{9046806E-C39E-43E9-A4BE-53A28B99F02B}" srcId="{24C117A0-315A-4355-B933-C23A10FCB938}" destId="{08352AC9-9F1F-4C98-854D-EC2FACE0FC83}" srcOrd="0" destOrd="0" parTransId="{5EA603AF-A51D-46DB-B596-5D50B27F1BD7}" sibTransId="{35EB93F4-189A-4B0F-BF7C-BB4C126E2E87}"/>
    <dgm:cxn modelId="{84306352-E9AE-42C0-9451-19511CCE9AD6}" srcId="{02FD1CD1-6DDB-41EA-BE3C-0360C163A7B4}" destId="{07DFEE24-279E-4643-B7EC-2B511810318C}" srcOrd="2" destOrd="0" parTransId="{AC48F508-C94F-4FF1-8662-1A759F6631F2}" sibTransId="{71278049-46F4-43B0-853F-21EA0EEDC924}"/>
    <dgm:cxn modelId="{EEA4957E-A5F2-44F0-974E-3646402F9380}" type="presOf" srcId="{0B6EC417-7331-4AAC-8289-6B7DD308389C}" destId="{323C383C-224C-4EB8-804F-1C9EA863F42D}" srcOrd="0" destOrd="0" presId="urn:microsoft.com/office/officeart/2018/2/layout/IconVerticalSolidList"/>
    <dgm:cxn modelId="{C7DA2D7F-CDDC-461A-A8B8-77AE294C6322}" srcId="{02FD1CD1-6DDB-41EA-BE3C-0360C163A7B4}" destId="{57347F83-B86B-488A-8966-ABD196441682}" srcOrd="0" destOrd="0" parTransId="{712554A2-482A-490E-BC99-7344738E6E0F}" sibTransId="{1C4C49CC-E696-4160-9D39-8E2D5E9DA166}"/>
    <dgm:cxn modelId="{6BC7E681-ECC8-4269-B686-22ED937C6D79}" srcId="{24C117A0-315A-4355-B933-C23A10FCB938}" destId="{F3C79284-B5EF-433E-84C9-FCC4FB654268}" srcOrd="2" destOrd="0" parTransId="{7F9DF84E-8578-4C46-AFDD-8BE73F3E6BAD}" sibTransId="{52723ABF-8D5B-4016-8A74-DD8480C4A54A}"/>
    <dgm:cxn modelId="{57A13482-6BCF-4854-B84C-DF298F162269}" srcId="{02FD1CD1-6DDB-41EA-BE3C-0360C163A7B4}" destId="{24C117A0-315A-4355-B933-C23A10FCB938}" srcOrd="3" destOrd="0" parTransId="{8F05EC86-4C4E-4E62-BB36-4C698FAA080B}" sibTransId="{AAAF302B-4877-4298-8248-3D7654A9525F}"/>
    <dgm:cxn modelId="{18BCD688-6A87-4977-B6B8-E9F471D16EF3}" type="presOf" srcId="{02FD1CD1-6DDB-41EA-BE3C-0360C163A7B4}" destId="{ED5B480C-A1E2-4128-970E-ED4D1B481936}" srcOrd="0" destOrd="0" presId="urn:microsoft.com/office/officeart/2018/2/layout/IconVerticalSolidList"/>
    <dgm:cxn modelId="{04C78296-E20F-460D-A535-84E792AFEAD6}" srcId="{D6D6DF1D-EDE8-428F-84F9-661A364C8038}" destId="{305FFE44-6EED-4965-953F-36B2E85D4927}" srcOrd="0" destOrd="0" parTransId="{5E228D38-538E-4064-AA44-4DC20CAA5333}" sibTransId="{74D145F9-B5A8-4868-91EC-D6960565E908}"/>
    <dgm:cxn modelId="{8683A09B-9552-4F90-A3A4-865971790AA5}" srcId="{02FD1CD1-6DDB-41EA-BE3C-0360C163A7B4}" destId="{BF8788F2-E3DB-4238-A0C9-A53D4F526BEB}" srcOrd="4" destOrd="0" parTransId="{D6D8D505-2ACA-4186-886C-B54318D73092}" sibTransId="{FB2999A3-82CE-44EE-8145-07A864400A73}"/>
    <dgm:cxn modelId="{3FA217B4-AB90-4416-B997-0C057704F202}" type="presOf" srcId="{57347F83-B86B-488A-8966-ABD196441682}" destId="{421FDCF8-D90D-465D-B91A-9735ABEB2D02}" srcOrd="0" destOrd="0" presId="urn:microsoft.com/office/officeart/2018/2/layout/IconVerticalSolidList"/>
    <dgm:cxn modelId="{F24A60C0-BED4-4907-9F56-F17A99833916}" srcId="{02FD1CD1-6DDB-41EA-BE3C-0360C163A7B4}" destId="{B2ACFE06-15EA-4414-8884-7E8F1FA2BA56}" srcOrd="6" destOrd="0" parTransId="{5704028F-0AC6-451C-95F3-F42CC668C24B}" sibTransId="{C8A6E220-D0C6-4590-8B8E-6DF063D0EC4E}"/>
    <dgm:cxn modelId="{2C5C2EC2-0EAB-4179-A9E7-BB71B047A05F}" type="presOf" srcId="{D6D6DF1D-EDE8-428F-84F9-661A364C8038}" destId="{42B951CD-38A0-4508-A730-CEE91D2D162C}" srcOrd="0" destOrd="0" presId="urn:microsoft.com/office/officeart/2018/2/layout/IconVerticalSolidList"/>
    <dgm:cxn modelId="{2EC0A3CE-2A34-4291-997D-8F2C5D301B66}" type="presOf" srcId="{B2ACFE06-15EA-4414-8884-7E8F1FA2BA56}" destId="{1BEE1E45-DD99-4CF3-9442-94FF86DFAAA0}" srcOrd="0" destOrd="0" presId="urn:microsoft.com/office/officeart/2018/2/layout/IconVerticalSolidList"/>
    <dgm:cxn modelId="{2182C2ED-D1EF-4BBE-A394-07C67E8F6B3A}" type="presOf" srcId="{55E1F168-9DA2-46A2-BFE2-9EDF06BFBD46}" destId="{B5798855-D4CF-4399-952E-3B0864EC1235}" srcOrd="0" destOrd="1" presId="urn:microsoft.com/office/officeart/2018/2/layout/IconVerticalSolidList"/>
    <dgm:cxn modelId="{1D9BF6EE-1EAB-4EDF-B10C-9CC23A2DCB04}" type="presOf" srcId="{24C117A0-315A-4355-B933-C23A10FCB938}" destId="{2838B7F2-0A71-47B5-B36F-337E73089E87}" srcOrd="0" destOrd="0" presId="urn:microsoft.com/office/officeart/2018/2/layout/IconVerticalSolidList"/>
    <dgm:cxn modelId="{33076BF3-F9B5-4C69-990F-A5823091E749}" type="presOf" srcId="{08352AC9-9F1F-4C98-854D-EC2FACE0FC83}" destId="{B5798855-D4CF-4399-952E-3B0864EC1235}" srcOrd="0" destOrd="0" presId="urn:microsoft.com/office/officeart/2018/2/layout/IconVerticalSolidList"/>
    <dgm:cxn modelId="{1A7335FC-E6AD-4D2E-A4AD-93410718D0B1}" srcId="{24C117A0-315A-4355-B933-C23A10FCB938}" destId="{55E1F168-9DA2-46A2-BFE2-9EDF06BFBD46}" srcOrd="1" destOrd="0" parTransId="{B6A6BA3C-7AB8-405D-ACFC-996A17B70A7B}" sibTransId="{653022F5-4B57-4CD7-995C-1FBE0329F85B}"/>
    <dgm:cxn modelId="{B08111CD-B235-4DC4-995F-C2541359DAF7}" type="presParOf" srcId="{ED5B480C-A1E2-4128-970E-ED4D1B481936}" destId="{0D7A0BB7-CC46-43EC-99AB-6DFD7C8ECE7F}" srcOrd="0" destOrd="0" presId="urn:microsoft.com/office/officeart/2018/2/layout/IconVerticalSolidList"/>
    <dgm:cxn modelId="{5FAD5DF8-F76B-49BB-A690-F8DD3E957927}" type="presParOf" srcId="{0D7A0BB7-CC46-43EC-99AB-6DFD7C8ECE7F}" destId="{BB365F5B-33B9-4D5D-A3FF-FF7A204EF090}" srcOrd="0" destOrd="0" presId="urn:microsoft.com/office/officeart/2018/2/layout/IconVerticalSolidList"/>
    <dgm:cxn modelId="{8BB57CDF-DC7D-445A-A177-D3B4802D54FD}" type="presParOf" srcId="{0D7A0BB7-CC46-43EC-99AB-6DFD7C8ECE7F}" destId="{152728D0-5CAE-4AEF-87A1-DB36B802FA0E}" srcOrd="1" destOrd="0" presId="urn:microsoft.com/office/officeart/2018/2/layout/IconVerticalSolidList"/>
    <dgm:cxn modelId="{14E488F6-A91C-49EB-A630-BE03190E889A}" type="presParOf" srcId="{0D7A0BB7-CC46-43EC-99AB-6DFD7C8ECE7F}" destId="{DE3A5000-3893-42D6-B984-C2429675D40D}" srcOrd="2" destOrd="0" presId="urn:microsoft.com/office/officeart/2018/2/layout/IconVerticalSolidList"/>
    <dgm:cxn modelId="{9FDB21EE-522D-4B76-ADEE-B08FBD4AEF30}" type="presParOf" srcId="{0D7A0BB7-CC46-43EC-99AB-6DFD7C8ECE7F}" destId="{421FDCF8-D90D-465D-B91A-9735ABEB2D02}" srcOrd="3" destOrd="0" presId="urn:microsoft.com/office/officeart/2018/2/layout/IconVerticalSolidList"/>
    <dgm:cxn modelId="{54BE6DC2-3056-4A54-A0D0-6815D514B72C}" type="presParOf" srcId="{ED5B480C-A1E2-4128-970E-ED4D1B481936}" destId="{0AB89B69-9FED-4636-8646-EE0E85E104CF}" srcOrd="1" destOrd="0" presId="urn:microsoft.com/office/officeart/2018/2/layout/IconVerticalSolidList"/>
    <dgm:cxn modelId="{84724AD1-351A-48A9-82D7-5AEC9277D3E2}" type="presParOf" srcId="{ED5B480C-A1E2-4128-970E-ED4D1B481936}" destId="{E720CD2E-4EC4-4762-B1D1-280458A2B408}" srcOrd="2" destOrd="0" presId="urn:microsoft.com/office/officeart/2018/2/layout/IconVerticalSolidList"/>
    <dgm:cxn modelId="{53699F66-0358-4A6A-8F42-A850ABA8767C}" type="presParOf" srcId="{E720CD2E-4EC4-4762-B1D1-280458A2B408}" destId="{9D2090CC-D1BD-4E63-B592-14DD088799D1}" srcOrd="0" destOrd="0" presId="urn:microsoft.com/office/officeart/2018/2/layout/IconVerticalSolidList"/>
    <dgm:cxn modelId="{2904680D-8912-4239-9B7F-3E28E0294B3F}" type="presParOf" srcId="{E720CD2E-4EC4-4762-B1D1-280458A2B408}" destId="{F4654111-47A4-4CC9-A643-26F57F8CF117}" srcOrd="1" destOrd="0" presId="urn:microsoft.com/office/officeart/2018/2/layout/IconVerticalSolidList"/>
    <dgm:cxn modelId="{BF3A4F6E-D23E-4470-9D82-472CD52A72C5}" type="presParOf" srcId="{E720CD2E-4EC4-4762-B1D1-280458A2B408}" destId="{7C56EC12-571C-4A16-BF46-2CE20BDDE724}" srcOrd="2" destOrd="0" presId="urn:microsoft.com/office/officeart/2018/2/layout/IconVerticalSolidList"/>
    <dgm:cxn modelId="{8E7D0C8B-E3CF-4C9D-AE9A-BE50CB9E8570}" type="presParOf" srcId="{E720CD2E-4EC4-4762-B1D1-280458A2B408}" destId="{42B951CD-38A0-4508-A730-CEE91D2D162C}" srcOrd="3" destOrd="0" presId="urn:microsoft.com/office/officeart/2018/2/layout/IconVerticalSolidList"/>
    <dgm:cxn modelId="{7B6B6EE6-B5D9-42B6-BC8C-02471E292490}" type="presParOf" srcId="{E720CD2E-4EC4-4762-B1D1-280458A2B408}" destId="{09526D30-D3B0-4F8E-9892-EA724278E90B}" srcOrd="4" destOrd="0" presId="urn:microsoft.com/office/officeart/2018/2/layout/IconVerticalSolidList"/>
    <dgm:cxn modelId="{9409DBA9-8AD9-4C3B-8E2E-DFD9C12952D9}" type="presParOf" srcId="{ED5B480C-A1E2-4128-970E-ED4D1B481936}" destId="{FE4A6C76-3B07-480A-AA5A-1F211117C56E}" srcOrd="3" destOrd="0" presId="urn:microsoft.com/office/officeart/2018/2/layout/IconVerticalSolidList"/>
    <dgm:cxn modelId="{052A6B45-5797-43C6-A0D4-0723BB8C3514}" type="presParOf" srcId="{ED5B480C-A1E2-4128-970E-ED4D1B481936}" destId="{C6E2691B-25C1-4CFC-A271-732B9BF90D64}" srcOrd="4" destOrd="0" presId="urn:microsoft.com/office/officeart/2018/2/layout/IconVerticalSolidList"/>
    <dgm:cxn modelId="{EBC227A5-A468-4C15-9DEB-EF41135B9908}" type="presParOf" srcId="{C6E2691B-25C1-4CFC-A271-732B9BF90D64}" destId="{B316D8DF-5E29-4509-ADF0-7D5AA5DAE69C}" srcOrd="0" destOrd="0" presId="urn:microsoft.com/office/officeart/2018/2/layout/IconVerticalSolidList"/>
    <dgm:cxn modelId="{FEC0580A-CFD9-4080-B698-7963B0E3FB74}" type="presParOf" srcId="{C6E2691B-25C1-4CFC-A271-732B9BF90D64}" destId="{2D4A2A17-AE90-41E3-B2AB-467D9BCDDEC3}" srcOrd="1" destOrd="0" presId="urn:microsoft.com/office/officeart/2018/2/layout/IconVerticalSolidList"/>
    <dgm:cxn modelId="{0CF0C993-B6B0-4BE5-89CF-74EEA1D0C6E0}" type="presParOf" srcId="{C6E2691B-25C1-4CFC-A271-732B9BF90D64}" destId="{3A2D34D6-9791-4D34-A16F-2EB65576091E}" srcOrd="2" destOrd="0" presId="urn:microsoft.com/office/officeart/2018/2/layout/IconVerticalSolidList"/>
    <dgm:cxn modelId="{113A9441-A69A-444E-9CA5-B0833C229F82}" type="presParOf" srcId="{C6E2691B-25C1-4CFC-A271-732B9BF90D64}" destId="{3357EE72-068F-4184-AF0A-29DA329F8A07}" srcOrd="3" destOrd="0" presId="urn:microsoft.com/office/officeart/2018/2/layout/IconVerticalSolidList"/>
    <dgm:cxn modelId="{E5FAD3BA-0E7B-4EC9-BD3C-65894F7E846F}" type="presParOf" srcId="{C6E2691B-25C1-4CFC-A271-732B9BF90D64}" destId="{EB325DEC-197A-48BC-8864-F7A35B571CC0}" srcOrd="4" destOrd="0" presId="urn:microsoft.com/office/officeart/2018/2/layout/IconVerticalSolidList"/>
    <dgm:cxn modelId="{E7CBDDE8-9AF8-4554-85AA-98EAB142F44D}" type="presParOf" srcId="{ED5B480C-A1E2-4128-970E-ED4D1B481936}" destId="{307BBA31-42B3-48A3-9C8A-C2FD0B760EDE}" srcOrd="5" destOrd="0" presId="urn:microsoft.com/office/officeart/2018/2/layout/IconVerticalSolidList"/>
    <dgm:cxn modelId="{B2069681-2394-40FE-91E8-F5BE4818D674}" type="presParOf" srcId="{ED5B480C-A1E2-4128-970E-ED4D1B481936}" destId="{4853AC44-F1DB-4229-9B94-7AAA8B839DA8}" srcOrd="6" destOrd="0" presId="urn:microsoft.com/office/officeart/2018/2/layout/IconVerticalSolidList"/>
    <dgm:cxn modelId="{2E564464-75D4-41D3-9390-BF1454509173}" type="presParOf" srcId="{4853AC44-F1DB-4229-9B94-7AAA8B839DA8}" destId="{B3C54B84-35A1-47D0-A4FC-6DCC9144165B}" srcOrd="0" destOrd="0" presId="urn:microsoft.com/office/officeart/2018/2/layout/IconVerticalSolidList"/>
    <dgm:cxn modelId="{2374634C-E25A-4256-B98D-2BC2C5DBBF4D}" type="presParOf" srcId="{4853AC44-F1DB-4229-9B94-7AAA8B839DA8}" destId="{C1419189-10C2-43BC-B6CB-72BA54695A69}" srcOrd="1" destOrd="0" presId="urn:microsoft.com/office/officeart/2018/2/layout/IconVerticalSolidList"/>
    <dgm:cxn modelId="{C747130B-7DA3-4604-8AE6-01D6ABE72C35}" type="presParOf" srcId="{4853AC44-F1DB-4229-9B94-7AAA8B839DA8}" destId="{EBB83DF7-E43F-4C0F-BA4E-15146DDFAB67}" srcOrd="2" destOrd="0" presId="urn:microsoft.com/office/officeart/2018/2/layout/IconVerticalSolidList"/>
    <dgm:cxn modelId="{2851B733-ECFF-432E-9A5C-A421FBBF1F01}" type="presParOf" srcId="{4853AC44-F1DB-4229-9B94-7AAA8B839DA8}" destId="{2838B7F2-0A71-47B5-B36F-337E73089E87}" srcOrd="3" destOrd="0" presId="urn:microsoft.com/office/officeart/2018/2/layout/IconVerticalSolidList"/>
    <dgm:cxn modelId="{A6D20E03-8F8A-4ABC-A032-7CAA7B2D682E}" type="presParOf" srcId="{4853AC44-F1DB-4229-9B94-7AAA8B839DA8}" destId="{B5798855-D4CF-4399-952E-3B0864EC1235}" srcOrd="4" destOrd="0" presId="urn:microsoft.com/office/officeart/2018/2/layout/IconVerticalSolidList"/>
    <dgm:cxn modelId="{5054BE85-6278-4852-9E2E-D2732821C9D9}" type="presParOf" srcId="{ED5B480C-A1E2-4128-970E-ED4D1B481936}" destId="{CAC5DA61-5EF3-4EDD-A451-AEF1E3AF42D4}" srcOrd="7" destOrd="0" presId="urn:microsoft.com/office/officeart/2018/2/layout/IconVerticalSolidList"/>
    <dgm:cxn modelId="{8AC4CE63-A094-4DEC-BE6A-DF2EA7E8873A}" type="presParOf" srcId="{ED5B480C-A1E2-4128-970E-ED4D1B481936}" destId="{0C657F1F-1F95-4D12-83A3-BF4F8A165D98}" srcOrd="8" destOrd="0" presId="urn:microsoft.com/office/officeart/2018/2/layout/IconVerticalSolidList"/>
    <dgm:cxn modelId="{CA3C573B-AC2C-4330-9281-8B9F19189474}" type="presParOf" srcId="{0C657F1F-1F95-4D12-83A3-BF4F8A165D98}" destId="{7FC0EE8A-7B6A-40B6-B8B8-BE82CCBF84A6}" srcOrd="0" destOrd="0" presId="urn:microsoft.com/office/officeart/2018/2/layout/IconVerticalSolidList"/>
    <dgm:cxn modelId="{C535C650-3DE8-4007-BFC2-C1BB3530490E}" type="presParOf" srcId="{0C657F1F-1F95-4D12-83A3-BF4F8A165D98}" destId="{16BD50EB-37E1-4AB7-8E19-9F27E9523E58}" srcOrd="1" destOrd="0" presId="urn:microsoft.com/office/officeart/2018/2/layout/IconVerticalSolidList"/>
    <dgm:cxn modelId="{C857D1E5-CDA3-4534-B883-7FFDFC81F4A9}" type="presParOf" srcId="{0C657F1F-1F95-4D12-83A3-BF4F8A165D98}" destId="{AA652A68-7D40-4ED5-BE64-0C155FA96104}" srcOrd="2" destOrd="0" presId="urn:microsoft.com/office/officeart/2018/2/layout/IconVerticalSolidList"/>
    <dgm:cxn modelId="{3BBE6FA6-BBA3-403F-A547-44D0158D842F}" type="presParOf" srcId="{0C657F1F-1F95-4D12-83A3-BF4F8A165D98}" destId="{B6F7C416-57A6-4657-9715-447285C0B5C6}" srcOrd="3" destOrd="0" presId="urn:microsoft.com/office/officeart/2018/2/layout/IconVerticalSolidList"/>
    <dgm:cxn modelId="{95BDA58F-A474-4CDF-A6C8-BAB93F105036}" type="presParOf" srcId="{ED5B480C-A1E2-4128-970E-ED4D1B481936}" destId="{D87AC914-45F2-423F-8BE0-2FF7735855B9}" srcOrd="9" destOrd="0" presId="urn:microsoft.com/office/officeart/2018/2/layout/IconVerticalSolidList"/>
    <dgm:cxn modelId="{57F9E420-2372-4DEA-862A-EAEA82C33FDA}" type="presParOf" srcId="{ED5B480C-A1E2-4128-970E-ED4D1B481936}" destId="{890E5E45-8019-4F8C-A55F-0DAEEDE19585}" srcOrd="10" destOrd="0" presId="urn:microsoft.com/office/officeart/2018/2/layout/IconVerticalSolidList"/>
    <dgm:cxn modelId="{152FE16C-9B83-43FA-BDED-327C07A6685E}" type="presParOf" srcId="{890E5E45-8019-4F8C-A55F-0DAEEDE19585}" destId="{5AF74D51-AEB3-45EA-A388-37E252ED5646}" srcOrd="0" destOrd="0" presId="urn:microsoft.com/office/officeart/2018/2/layout/IconVerticalSolidList"/>
    <dgm:cxn modelId="{1E1FDAC4-5459-417A-A70B-C45F303E0065}" type="presParOf" srcId="{890E5E45-8019-4F8C-A55F-0DAEEDE19585}" destId="{0E06A9A0-DB5B-4324-B4E2-9A23BBD9A1EC}" srcOrd="1" destOrd="0" presId="urn:microsoft.com/office/officeart/2018/2/layout/IconVerticalSolidList"/>
    <dgm:cxn modelId="{3AE5B534-4995-4D01-A817-3248071F2CA5}" type="presParOf" srcId="{890E5E45-8019-4F8C-A55F-0DAEEDE19585}" destId="{D731E899-58B6-40B1-89C7-A8A7548E265F}" srcOrd="2" destOrd="0" presId="urn:microsoft.com/office/officeart/2018/2/layout/IconVerticalSolidList"/>
    <dgm:cxn modelId="{85C4E4AD-888E-442A-987C-24F99386F8B5}" type="presParOf" srcId="{890E5E45-8019-4F8C-A55F-0DAEEDE19585}" destId="{323C383C-224C-4EB8-804F-1C9EA863F42D}" srcOrd="3" destOrd="0" presId="urn:microsoft.com/office/officeart/2018/2/layout/IconVerticalSolidList"/>
    <dgm:cxn modelId="{AE955FD0-405C-4BEF-9A29-ED7E4ABC72C3}" type="presParOf" srcId="{ED5B480C-A1E2-4128-970E-ED4D1B481936}" destId="{FAFA704F-EA21-4547-8E42-AB11566BA16C}" srcOrd="11" destOrd="0" presId="urn:microsoft.com/office/officeart/2018/2/layout/IconVerticalSolidList"/>
    <dgm:cxn modelId="{AB0FB1E3-025B-4471-A4F6-80A841D653CA}" type="presParOf" srcId="{ED5B480C-A1E2-4128-970E-ED4D1B481936}" destId="{38B1FB6A-B78D-40BC-B47B-BF163022CC51}" srcOrd="12" destOrd="0" presId="urn:microsoft.com/office/officeart/2018/2/layout/IconVerticalSolidList"/>
    <dgm:cxn modelId="{230D434B-1698-49BC-BC48-962F2C8D434D}" type="presParOf" srcId="{38B1FB6A-B78D-40BC-B47B-BF163022CC51}" destId="{ADD059B6-3F6A-463D-8082-475B495EDD64}" srcOrd="0" destOrd="0" presId="urn:microsoft.com/office/officeart/2018/2/layout/IconVerticalSolidList"/>
    <dgm:cxn modelId="{B8305CE6-D8A2-4532-B01B-4163BC4F3415}" type="presParOf" srcId="{38B1FB6A-B78D-40BC-B47B-BF163022CC51}" destId="{D04D0852-9340-40C6-AC34-07EBE9DE9692}" srcOrd="1" destOrd="0" presId="urn:microsoft.com/office/officeart/2018/2/layout/IconVerticalSolidList"/>
    <dgm:cxn modelId="{3EEF812D-0A29-4F16-B623-3CB9A44CA358}" type="presParOf" srcId="{38B1FB6A-B78D-40BC-B47B-BF163022CC51}" destId="{7BCF6197-01E0-4E17-8C67-BA766C28515B}" srcOrd="2" destOrd="0" presId="urn:microsoft.com/office/officeart/2018/2/layout/IconVerticalSolidList"/>
    <dgm:cxn modelId="{E7602021-D0D4-45A2-9C5D-15C24043E5EA}" type="presParOf" srcId="{38B1FB6A-B78D-40BC-B47B-BF163022CC51}" destId="{1BEE1E45-DD99-4CF3-9442-94FF86DFAA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2A6AEC-8119-45A4-B2C3-EB58FD2A83CF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0AB8DD9-48B4-4524-A77D-BE33A9244D21}">
      <dgm:prSet/>
      <dgm:spPr/>
      <dgm:t>
        <a:bodyPr/>
        <a:lstStyle/>
        <a:p>
          <a:r>
            <a:rPr lang="en-US"/>
            <a:t>Generate Adversarial Examples</a:t>
          </a:r>
        </a:p>
      </dgm:t>
    </dgm:pt>
    <dgm:pt modelId="{9B2D713F-66BD-45B6-9FA4-A994ED1291EE}" type="parTrans" cxnId="{8B700E04-0D7B-419F-94D3-050324F42031}">
      <dgm:prSet/>
      <dgm:spPr/>
      <dgm:t>
        <a:bodyPr/>
        <a:lstStyle/>
        <a:p>
          <a:endParaRPr lang="en-US"/>
        </a:p>
      </dgm:t>
    </dgm:pt>
    <dgm:pt modelId="{3BFB5617-DDF9-4BBC-A83F-BB522721141C}" type="sibTrans" cxnId="{8B700E04-0D7B-419F-94D3-050324F42031}">
      <dgm:prSet/>
      <dgm:spPr>
        <a:ln w="25400"/>
      </dgm:spPr>
      <dgm:t>
        <a:bodyPr/>
        <a:lstStyle/>
        <a:p>
          <a:endParaRPr lang="en-US"/>
        </a:p>
      </dgm:t>
    </dgm:pt>
    <dgm:pt modelId="{0F3A34C4-B6D5-400F-9BFE-D54AF0BC6ACC}">
      <dgm:prSet/>
      <dgm:spPr/>
      <dgm:t>
        <a:bodyPr/>
        <a:lstStyle/>
        <a:p>
          <a:r>
            <a:rPr lang="en-US"/>
            <a:t>Augment the Training Dataset</a:t>
          </a:r>
        </a:p>
      </dgm:t>
    </dgm:pt>
    <dgm:pt modelId="{FF6A3243-925B-41B9-819E-8DBB660D1AC8}" type="parTrans" cxnId="{2D9C077D-C301-4324-A0C2-BDDCE8C57218}">
      <dgm:prSet/>
      <dgm:spPr/>
      <dgm:t>
        <a:bodyPr/>
        <a:lstStyle/>
        <a:p>
          <a:endParaRPr lang="en-US"/>
        </a:p>
      </dgm:t>
    </dgm:pt>
    <dgm:pt modelId="{60236495-1969-4355-BE31-E9A47DC71515}" type="sibTrans" cxnId="{2D9C077D-C301-4324-A0C2-BDDCE8C57218}">
      <dgm:prSet/>
      <dgm:spPr>
        <a:ln w="25400"/>
      </dgm:spPr>
      <dgm:t>
        <a:bodyPr/>
        <a:lstStyle/>
        <a:p>
          <a:endParaRPr lang="en-US"/>
        </a:p>
      </dgm:t>
    </dgm:pt>
    <dgm:pt modelId="{17C7E0F5-B774-44D8-BA77-7354FDEAD536}">
      <dgm:prSet/>
      <dgm:spPr/>
      <dgm:t>
        <a:bodyPr/>
        <a:lstStyle/>
        <a:p>
          <a:r>
            <a:rPr lang="en-US"/>
            <a:t>Train the Model</a:t>
          </a:r>
        </a:p>
      </dgm:t>
    </dgm:pt>
    <dgm:pt modelId="{864F1410-C8A8-4CAC-899B-BCEF6AECF985}" type="parTrans" cxnId="{D88C52E8-E1D0-4D7E-AD44-BE43F7E93467}">
      <dgm:prSet/>
      <dgm:spPr/>
      <dgm:t>
        <a:bodyPr/>
        <a:lstStyle/>
        <a:p>
          <a:endParaRPr lang="en-US"/>
        </a:p>
      </dgm:t>
    </dgm:pt>
    <dgm:pt modelId="{4136464B-1C3F-4E13-8DAD-931AFAB00068}" type="sibTrans" cxnId="{D88C52E8-E1D0-4D7E-AD44-BE43F7E93467}">
      <dgm:prSet/>
      <dgm:spPr>
        <a:ln w="25400"/>
      </dgm:spPr>
      <dgm:t>
        <a:bodyPr/>
        <a:lstStyle/>
        <a:p>
          <a:endParaRPr lang="en-US"/>
        </a:p>
      </dgm:t>
    </dgm:pt>
    <dgm:pt modelId="{441E542C-3BD4-45DC-8EEC-422EFB0D10C4}">
      <dgm:prSet/>
      <dgm:spPr/>
      <dgm:t>
        <a:bodyPr/>
        <a:lstStyle/>
        <a:p>
          <a:r>
            <a:rPr lang="en-US"/>
            <a:t>Evaluate and Refine</a:t>
          </a:r>
        </a:p>
      </dgm:t>
    </dgm:pt>
    <dgm:pt modelId="{5DC0EB6B-98E4-4FE9-8905-4F961BB116D1}" type="parTrans" cxnId="{5E22157B-50CA-4F48-8936-8452B52EEB49}">
      <dgm:prSet/>
      <dgm:spPr/>
      <dgm:t>
        <a:bodyPr/>
        <a:lstStyle/>
        <a:p>
          <a:endParaRPr lang="en-US"/>
        </a:p>
      </dgm:t>
    </dgm:pt>
    <dgm:pt modelId="{2773E6BE-A32D-453C-A262-64A9E237139E}" type="sibTrans" cxnId="{5E22157B-50CA-4F48-8936-8452B52EEB49}">
      <dgm:prSet/>
      <dgm:spPr>
        <a:ln w="25400"/>
      </dgm:spPr>
      <dgm:t>
        <a:bodyPr/>
        <a:lstStyle/>
        <a:p>
          <a:endParaRPr lang="en-US"/>
        </a:p>
      </dgm:t>
    </dgm:pt>
    <dgm:pt modelId="{237B9143-BCC3-4909-8C5B-DDD860E7D12A}">
      <dgm:prSet/>
      <dgm:spPr/>
      <dgm:t>
        <a:bodyPr/>
        <a:lstStyle/>
        <a:p>
          <a:r>
            <a:rPr lang="en-US"/>
            <a:t>Iterative Process</a:t>
          </a:r>
        </a:p>
      </dgm:t>
    </dgm:pt>
    <dgm:pt modelId="{6C7F86B0-B359-4C38-92E7-7C5BC6D60DAF}" type="parTrans" cxnId="{AF3FA66B-2A05-4BD8-A5AE-7FBA2EE025A8}">
      <dgm:prSet/>
      <dgm:spPr/>
      <dgm:t>
        <a:bodyPr/>
        <a:lstStyle/>
        <a:p>
          <a:endParaRPr lang="en-US"/>
        </a:p>
      </dgm:t>
    </dgm:pt>
    <dgm:pt modelId="{C7486011-D9D6-407F-A4BA-07D0E5284510}" type="sibTrans" cxnId="{AF3FA66B-2A05-4BD8-A5AE-7FBA2EE025A8}">
      <dgm:prSet/>
      <dgm:spPr>
        <a:ln w="25400"/>
      </dgm:spPr>
      <dgm:t>
        <a:bodyPr/>
        <a:lstStyle/>
        <a:p>
          <a:endParaRPr lang="en-US"/>
        </a:p>
      </dgm:t>
    </dgm:pt>
    <dgm:pt modelId="{9EC66245-1DAF-48A0-8D19-58854C896C2D}" type="pres">
      <dgm:prSet presAssocID="{0A2A6AEC-8119-45A4-B2C3-EB58FD2A83CF}" presName="cycle" presStyleCnt="0">
        <dgm:presLayoutVars>
          <dgm:dir/>
          <dgm:resizeHandles val="exact"/>
        </dgm:presLayoutVars>
      </dgm:prSet>
      <dgm:spPr/>
    </dgm:pt>
    <dgm:pt modelId="{0A9226C3-7F22-470A-BC27-ACEE34748CE9}" type="pres">
      <dgm:prSet presAssocID="{C0AB8DD9-48B4-4524-A77D-BE33A9244D21}" presName="node" presStyleLbl="node1" presStyleIdx="0" presStyleCnt="5" custRadScaleRad="92722">
        <dgm:presLayoutVars>
          <dgm:bulletEnabled val="1"/>
        </dgm:presLayoutVars>
      </dgm:prSet>
      <dgm:spPr/>
    </dgm:pt>
    <dgm:pt modelId="{5B5C5BDE-7862-42A5-9E87-8A5A9EC6069D}" type="pres">
      <dgm:prSet presAssocID="{C0AB8DD9-48B4-4524-A77D-BE33A9244D21}" presName="spNode" presStyleCnt="0"/>
      <dgm:spPr/>
    </dgm:pt>
    <dgm:pt modelId="{C7F65C2E-BF27-4871-BA51-F7DE32D2CCDB}" type="pres">
      <dgm:prSet presAssocID="{3BFB5617-DDF9-4BBC-A83F-BB522721141C}" presName="sibTrans" presStyleLbl="sibTrans1D1" presStyleIdx="0" presStyleCnt="5"/>
      <dgm:spPr/>
    </dgm:pt>
    <dgm:pt modelId="{E0827B7B-0B14-417A-87C7-9BBAE68F2D2E}" type="pres">
      <dgm:prSet presAssocID="{0F3A34C4-B6D5-400F-9BFE-D54AF0BC6ACC}" presName="node" presStyleLbl="node1" presStyleIdx="1" presStyleCnt="5">
        <dgm:presLayoutVars>
          <dgm:bulletEnabled val="1"/>
        </dgm:presLayoutVars>
      </dgm:prSet>
      <dgm:spPr/>
    </dgm:pt>
    <dgm:pt modelId="{F7309C3A-3E3D-4BC9-9D02-918A82280BC8}" type="pres">
      <dgm:prSet presAssocID="{0F3A34C4-B6D5-400F-9BFE-D54AF0BC6ACC}" presName="spNode" presStyleCnt="0"/>
      <dgm:spPr/>
    </dgm:pt>
    <dgm:pt modelId="{F52559F8-66F6-4FCF-A2A1-749708560A91}" type="pres">
      <dgm:prSet presAssocID="{60236495-1969-4355-BE31-E9A47DC71515}" presName="sibTrans" presStyleLbl="sibTrans1D1" presStyleIdx="1" presStyleCnt="5"/>
      <dgm:spPr/>
    </dgm:pt>
    <dgm:pt modelId="{C3FAA032-C7FD-4A17-A646-905513E4AE86}" type="pres">
      <dgm:prSet presAssocID="{17C7E0F5-B774-44D8-BA77-7354FDEAD536}" presName="node" presStyleLbl="node1" presStyleIdx="2" presStyleCnt="5">
        <dgm:presLayoutVars>
          <dgm:bulletEnabled val="1"/>
        </dgm:presLayoutVars>
      </dgm:prSet>
      <dgm:spPr/>
    </dgm:pt>
    <dgm:pt modelId="{664836DD-0FB6-4662-B6F3-517C7A37D4DE}" type="pres">
      <dgm:prSet presAssocID="{17C7E0F5-B774-44D8-BA77-7354FDEAD536}" presName="spNode" presStyleCnt="0"/>
      <dgm:spPr/>
    </dgm:pt>
    <dgm:pt modelId="{28F58071-D092-4610-A9D9-384498FF939A}" type="pres">
      <dgm:prSet presAssocID="{4136464B-1C3F-4E13-8DAD-931AFAB00068}" presName="sibTrans" presStyleLbl="sibTrans1D1" presStyleIdx="2" presStyleCnt="5"/>
      <dgm:spPr/>
    </dgm:pt>
    <dgm:pt modelId="{F87537F2-F050-43B8-91D2-63A2355323F5}" type="pres">
      <dgm:prSet presAssocID="{441E542C-3BD4-45DC-8EEC-422EFB0D10C4}" presName="node" presStyleLbl="node1" presStyleIdx="3" presStyleCnt="5">
        <dgm:presLayoutVars>
          <dgm:bulletEnabled val="1"/>
        </dgm:presLayoutVars>
      </dgm:prSet>
      <dgm:spPr/>
    </dgm:pt>
    <dgm:pt modelId="{774FEB2D-8B6D-499D-A642-C554CF667A75}" type="pres">
      <dgm:prSet presAssocID="{441E542C-3BD4-45DC-8EEC-422EFB0D10C4}" presName="spNode" presStyleCnt="0"/>
      <dgm:spPr/>
    </dgm:pt>
    <dgm:pt modelId="{B1746917-0E80-4656-AEFD-853216DBFC06}" type="pres">
      <dgm:prSet presAssocID="{2773E6BE-A32D-453C-A262-64A9E237139E}" presName="sibTrans" presStyleLbl="sibTrans1D1" presStyleIdx="3" presStyleCnt="5"/>
      <dgm:spPr/>
    </dgm:pt>
    <dgm:pt modelId="{AE25BDFE-B3F3-402D-9E81-EEEED35BFA51}" type="pres">
      <dgm:prSet presAssocID="{237B9143-BCC3-4909-8C5B-DDD860E7D12A}" presName="node" presStyleLbl="node1" presStyleIdx="4" presStyleCnt="5">
        <dgm:presLayoutVars>
          <dgm:bulletEnabled val="1"/>
        </dgm:presLayoutVars>
      </dgm:prSet>
      <dgm:spPr/>
    </dgm:pt>
    <dgm:pt modelId="{E94355A3-4002-4F88-AF98-7ED28E93C52A}" type="pres">
      <dgm:prSet presAssocID="{237B9143-BCC3-4909-8C5B-DDD860E7D12A}" presName="spNode" presStyleCnt="0"/>
      <dgm:spPr/>
    </dgm:pt>
    <dgm:pt modelId="{3727C6EC-D578-405F-BDC0-746992696AFD}" type="pres">
      <dgm:prSet presAssocID="{C7486011-D9D6-407F-A4BA-07D0E5284510}" presName="sibTrans" presStyleLbl="sibTrans1D1" presStyleIdx="4" presStyleCnt="5"/>
      <dgm:spPr/>
    </dgm:pt>
  </dgm:ptLst>
  <dgm:cxnLst>
    <dgm:cxn modelId="{8B700E04-0D7B-419F-94D3-050324F42031}" srcId="{0A2A6AEC-8119-45A4-B2C3-EB58FD2A83CF}" destId="{C0AB8DD9-48B4-4524-A77D-BE33A9244D21}" srcOrd="0" destOrd="0" parTransId="{9B2D713F-66BD-45B6-9FA4-A994ED1291EE}" sibTransId="{3BFB5617-DDF9-4BBC-A83F-BB522721141C}"/>
    <dgm:cxn modelId="{69A85804-7790-40A9-B13B-DFC7D40BB136}" type="presOf" srcId="{C7486011-D9D6-407F-A4BA-07D0E5284510}" destId="{3727C6EC-D578-405F-BDC0-746992696AFD}" srcOrd="0" destOrd="0" presId="urn:microsoft.com/office/officeart/2005/8/layout/cycle5"/>
    <dgm:cxn modelId="{DBAC1813-E307-47D4-8AAF-8659C55EDF8F}" type="presOf" srcId="{237B9143-BCC3-4909-8C5B-DDD860E7D12A}" destId="{AE25BDFE-B3F3-402D-9E81-EEEED35BFA51}" srcOrd="0" destOrd="0" presId="urn:microsoft.com/office/officeart/2005/8/layout/cycle5"/>
    <dgm:cxn modelId="{8BF06E1B-C4C4-430B-B522-931B50F67E99}" type="presOf" srcId="{4136464B-1C3F-4E13-8DAD-931AFAB00068}" destId="{28F58071-D092-4610-A9D9-384498FF939A}" srcOrd="0" destOrd="0" presId="urn:microsoft.com/office/officeart/2005/8/layout/cycle5"/>
    <dgm:cxn modelId="{8A2E3435-76A0-4475-B6DE-BC7848C7C17E}" type="presOf" srcId="{60236495-1969-4355-BE31-E9A47DC71515}" destId="{F52559F8-66F6-4FCF-A2A1-749708560A91}" srcOrd="0" destOrd="0" presId="urn:microsoft.com/office/officeart/2005/8/layout/cycle5"/>
    <dgm:cxn modelId="{7F774162-B9B3-47FB-A1EB-2DB5E1601DC1}" type="presOf" srcId="{2773E6BE-A32D-453C-A262-64A9E237139E}" destId="{B1746917-0E80-4656-AEFD-853216DBFC06}" srcOrd="0" destOrd="0" presId="urn:microsoft.com/office/officeart/2005/8/layout/cycle5"/>
    <dgm:cxn modelId="{AF3FA66B-2A05-4BD8-A5AE-7FBA2EE025A8}" srcId="{0A2A6AEC-8119-45A4-B2C3-EB58FD2A83CF}" destId="{237B9143-BCC3-4909-8C5B-DDD860E7D12A}" srcOrd="4" destOrd="0" parTransId="{6C7F86B0-B359-4C38-92E7-7C5BC6D60DAF}" sibTransId="{C7486011-D9D6-407F-A4BA-07D0E5284510}"/>
    <dgm:cxn modelId="{5E22157B-50CA-4F48-8936-8452B52EEB49}" srcId="{0A2A6AEC-8119-45A4-B2C3-EB58FD2A83CF}" destId="{441E542C-3BD4-45DC-8EEC-422EFB0D10C4}" srcOrd="3" destOrd="0" parTransId="{5DC0EB6B-98E4-4FE9-8905-4F961BB116D1}" sibTransId="{2773E6BE-A32D-453C-A262-64A9E237139E}"/>
    <dgm:cxn modelId="{2D9C077D-C301-4324-A0C2-BDDCE8C57218}" srcId="{0A2A6AEC-8119-45A4-B2C3-EB58FD2A83CF}" destId="{0F3A34C4-B6D5-400F-9BFE-D54AF0BC6ACC}" srcOrd="1" destOrd="0" parTransId="{FF6A3243-925B-41B9-819E-8DBB660D1AC8}" sibTransId="{60236495-1969-4355-BE31-E9A47DC71515}"/>
    <dgm:cxn modelId="{0BEA1583-4173-4041-93B7-882A5CC68DBE}" type="presOf" srcId="{C0AB8DD9-48B4-4524-A77D-BE33A9244D21}" destId="{0A9226C3-7F22-470A-BC27-ACEE34748CE9}" srcOrd="0" destOrd="0" presId="urn:microsoft.com/office/officeart/2005/8/layout/cycle5"/>
    <dgm:cxn modelId="{FC7AAE86-ECE7-40CA-B7A8-90C4C624A2A3}" type="presOf" srcId="{441E542C-3BD4-45DC-8EEC-422EFB0D10C4}" destId="{F87537F2-F050-43B8-91D2-63A2355323F5}" srcOrd="0" destOrd="0" presId="urn:microsoft.com/office/officeart/2005/8/layout/cycle5"/>
    <dgm:cxn modelId="{742A4787-5D12-48EE-ACC1-5758A5A3F73F}" type="presOf" srcId="{0A2A6AEC-8119-45A4-B2C3-EB58FD2A83CF}" destId="{9EC66245-1DAF-48A0-8D19-58854C896C2D}" srcOrd="0" destOrd="0" presId="urn:microsoft.com/office/officeart/2005/8/layout/cycle5"/>
    <dgm:cxn modelId="{E42BE8CF-A1D2-4940-9A40-1C634760336D}" type="presOf" srcId="{0F3A34C4-B6D5-400F-9BFE-D54AF0BC6ACC}" destId="{E0827B7B-0B14-417A-87C7-9BBAE68F2D2E}" srcOrd="0" destOrd="0" presId="urn:microsoft.com/office/officeart/2005/8/layout/cycle5"/>
    <dgm:cxn modelId="{B0DEDBD0-F782-489B-B71F-5184EDE76783}" type="presOf" srcId="{17C7E0F5-B774-44D8-BA77-7354FDEAD536}" destId="{C3FAA032-C7FD-4A17-A646-905513E4AE86}" srcOrd="0" destOrd="0" presId="urn:microsoft.com/office/officeart/2005/8/layout/cycle5"/>
    <dgm:cxn modelId="{D88C52E8-E1D0-4D7E-AD44-BE43F7E93467}" srcId="{0A2A6AEC-8119-45A4-B2C3-EB58FD2A83CF}" destId="{17C7E0F5-B774-44D8-BA77-7354FDEAD536}" srcOrd="2" destOrd="0" parTransId="{864F1410-C8A8-4CAC-899B-BCEF6AECF985}" sibTransId="{4136464B-1C3F-4E13-8DAD-931AFAB00068}"/>
    <dgm:cxn modelId="{1F74ACF6-1CD0-415D-BB2C-A3A22BDB28CD}" type="presOf" srcId="{3BFB5617-DDF9-4BBC-A83F-BB522721141C}" destId="{C7F65C2E-BF27-4871-BA51-F7DE32D2CCDB}" srcOrd="0" destOrd="0" presId="urn:microsoft.com/office/officeart/2005/8/layout/cycle5"/>
    <dgm:cxn modelId="{CE57BA0D-3A5A-4A1B-A5D4-B5437B6B1458}" type="presParOf" srcId="{9EC66245-1DAF-48A0-8D19-58854C896C2D}" destId="{0A9226C3-7F22-470A-BC27-ACEE34748CE9}" srcOrd="0" destOrd="0" presId="urn:microsoft.com/office/officeart/2005/8/layout/cycle5"/>
    <dgm:cxn modelId="{0F052530-DA93-4F78-8B59-38F0571FE511}" type="presParOf" srcId="{9EC66245-1DAF-48A0-8D19-58854C896C2D}" destId="{5B5C5BDE-7862-42A5-9E87-8A5A9EC6069D}" srcOrd="1" destOrd="0" presId="urn:microsoft.com/office/officeart/2005/8/layout/cycle5"/>
    <dgm:cxn modelId="{622F6A62-24D8-4175-84B4-5B49A9E98A49}" type="presParOf" srcId="{9EC66245-1DAF-48A0-8D19-58854C896C2D}" destId="{C7F65C2E-BF27-4871-BA51-F7DE32D2CCDB}" srcOrd="2" destOrd="0" presId="urn:microsoft.com/office/officeart/2005/8/layout/cycle5"/>
    <dgm:cxn modelId="{0D22FCED-ADA4-4600-A4F0-8EFC2773C70A}" type="presParOf" srcId="{9EC66245-1DAF-48A0-8D19-58854C896C2D}" destId="{E0827B7B-0B14-417A-87C7-9BBAE68F2D2E}" srcOrd="3" destOrd="0" presId="urn:microsoft.com/office/officeart/2005/8/layout/cycle5"/>
    <dgm:cxn modelId="{E21505EC-128E-4188-85A6-A8058546A5C4}" type="presParOf" srcId="{9EC66245-1DAF-48A0-8D19-58854C896C2D}" destId="{F7309C3A-3E3D-4BC9-9D02-918A82280BC8}" srcOrd="4" destOrd="0" presId="urn:microsoft.com/office/officeart/2005/8/layout/cycle5"/>
    <dgm:cxn modelId="{E8393490-D03A-48AC-A381-9362509314ED}" type="presParOf" srcId="{9EC66245-1DAF-48A0-8D19-58854C896C2D}" destId="{F52559F8-66F6-4FCF-A2A1-749708560A91}" srcOrd="5" destOrd="0" presId="urn:microsoft.com/office/officeart/2005/8/layout/cycle5"/>
    <dgm:cxn modelId="{5DF2547A-8663-4CE1-AF86-76EF3713CFE9}" type="presParOf" srcId="{9EC66245-1DAF-48A0-8D19-58854C896C2D}" destId="{C3FAA032-C7FD-4A17-A646-905513E4AE86}" srcOrd="6" destOrd="0" presId="urn:microsoft.com/office/officeart/2005/8/layout/cycle5"/>
    <dgm:cxn modelId="{89B18080-90EF-4944-8362-944878F9F623}" type="presParOf" srcId="{9EC66245-1DAF-48A0-8D19-58854C896C2D}" destId="{664836DD-0FB6-4662-B6F3-517C7A37D4DE}" srcOrd="7" destOrd="0" presId="urn:microsoft.com/office/officeart/2005/8/layout/cycle5"/>
    <dgm:cxn modelId="{30AF9BF8-6786-4160-987D-D78A2E8144B2}" type="presParOf" srcId="{9EC66245-1DAF-48A0-8D19-58854C896C2D}" destId="{28F58071-D092-4610-A9D9-384498FF939A}" srcOrd="8" destOrd="0" presId="urn:microsoft.com/office/officeart/2005/8/layout/cycle5"/>
    <dgm:cxn modelId="{52CA3485-2CFB-47DC-9972-1B6C8F3E5FFB}" type="presParOf" srcId="{9EC66245-1DAF-48A0-8D19-58854C896C2D}" destId="{F87537F2-F050-43B8-91D2-63A2355323F5}" srcOrd="9" destOrd="0" presId="urn:microsoft.com/office/officeart/2005/8/layout/cycle5"/>
    <dgm:cxn modelId="{9044E233-8937-414D-95C5-98726770DFC4}" type="presParOf" srcId="{9EC66245-1DAF-48A0-8D19-58854C896C2D}" destId="{774FEB2D-8B6D-499D-A642-C554CF667A75}" srcOrd="10" destOrd="0" presId="urn:microsoft.com/office/officeart/2005/8/layout/cycle5"/>
    <dgm:cxn modelId="{5D33618D-4B77-42E3-B4BE-B9C0A0A9F28A}" type="presParOf" srcId="{9EC66245-1DAF-48A0-8D19-58854C896C2D}" destId="{B1746917-0E80-4656-AEFD-853216DBFC06}" srcOrd="11" destOrd="0" presId="urn:microsoft.com/office/officeart/2005/8/layout/cycle5"/>
    <dgm:cxn modelId="{AAF98AD1-D5D3-48A2-8E13-F91DCBD8220C}" type="presParOf" srcId="{9EC66245-1DAF-48A0-8D19-58854C896C2D}" destId="{AE25BDFE-B3F3-402D-9E81-EEEED35BFA51}" srcOrd="12" destOrd="0" presId="urn:microsoft.com/office/officeart/2005/8/layout/cycle5"/>
    <dgm:cxn modelId="{5DE97B79-9647-4627-A8BC-752F432EA0C1}" type="presParOf" srcId="{9EC66245-1DAF-48A0-8D19-58854C896C2D}" destId="{E94355A3-4002-4F88-AF98-7ED28E93C52A}" srcOrd="13" destOrd="0" presId="urn:microsoft.com/office/officeart/2005/8/layout/cycle5"/>
    <dgm:cxn modelId="{89FD315C-2676-47DC-9DF1-A12E70B96EC5}" type="presParOf" srcId="{9EC66245-1DAF-48A0-8D19-58854C896C2D}" destId="{3727C6EC-D578-405F-BDC0-746992696AFD}" srcOrd="14" destOrd="0" presId="urn:microsoft.com/office/officeart/2005/8/layout/cycle5"/>
  </dgm:cxnLst>
  <dgm:bg>
    <a:solidFill>
      <a:schemeClr val="accent3">
        <a:lumMod val="20000"/>
        <a:lumOff val="80000"/>
      </a:schemeClr>
    </a:solidFill>
    <a:effectLst>
      <a:outerShdw blurRad="76200" dir="13500000" sy="23000" kx="1200000" algn="br" rotWithShape="0">
        <a:prstClr val="black">
          <a:alpha val="20000"/>
        </a:prstClr>
      </a:outerShdw>
    </a:effectLst>
  </dgm:bg>
  <dgm:whole>
    <a:ln>
      <a:solidFill>
        <a:schemeClr val="tx2">
          <a:lumMod val="90000"/>
          <a:lumOff val="1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052749-CA63-4A51-8CE8-A7672AA83D11}" type="doc">
      <dgm:prSet loTypeId="urn:microsoft.com/office/officeart/2018/2/layout/IconCircleList" loCatId="icon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F68DBC4-8A40-4D3B-8597-7B53017836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Computational Overhead</a:t>
          </a:r>
        </a:p>
      </dgm:t>
    </dgm:pt>
    <dgm:pt modelId="{00CBA7EB-09A2-40D8-82A8-7D3C7BF84A76}" type="parTrans" cxnId="{1367FBBD-608B-4C42-88DD-F7AE9F96B7A4}">
      <dgm:prSet/>
      <dgm:spPr/>
      <dgm:t>
        <a:bodyPr/>
        <a:lstStyle/>
        <a:p>
          <a:endParaRPr lang="en-US"/>
        </a:p>
      </dgm:t>
    </dgm:pt>
    <dgm:pt modelId="{870AE6CD-27C8-44C7-8154-EDA569DBBC46}" type="sibTrans" cxnId="{1367FBBD-608B-4C42-88DD-F7AE9F96B7A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7A156A-32A7-495C-BF9D-86B133728F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Time Efficiency</a:t>
          </a:r>
        </a:p>
      </dgm:t>
    </dgm:pt>
    <dgm:pt modelId="{33284838-6066-4972-BFA7-FFCEB8E0E4BE}" type="parTrans" cxnId="{A8CF2E3B-0FF4-46BA-A181-E6BB210B73BE}">
      <dgm:prSet/>
      <dgm:spPr/>
      <dgm:t>
        <a:bodyPr/>
        <a:lstStyle/>
        <a:p>
          <a:endParaRPr lang="en-US"/>
        </a:p>
      </dgm:t>
    </dgm:pt>
    <dgm:pt modelId="{AC215206-C85A-45C3-BF53-A132525F4C27}" type="sibTrans" cxnId="{A8CF2E3B-0FF4-46BA-A181-E6BB210B73B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93860C7-5742-4BD7-B581-EDFE1A89BC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Performance Trade-off</a:t>
          </a:r>
        </a:p>
      </dgm:t>
    </dgm:pt>
    <dgm:pt modelId="{7FE0784C-4938-482F-B558-C486E2F475D8}" type="parTrans" cxnId="{EA8A9D53-4765-45E4-A091-E0DBEA3DDCF3}">
      <dgm:prSet/>
      <dgm:spPr/>
      <dgm:t>
        <a:bodyPr/>
        <a:lstStyle/>
        <a:p>
          <a:endParaRPr lang="en-US"/>
        </a:p>
      </dgm:t>
    </dgm:pt>
    <dgm:pt modelId="{C115979B-EAC2-402A-8D37-17031DEF5CD0}" type="sibTrans" cxnId="{EA8A9D53-4765-45E4-A091-E0DBEA3DDCF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6C957E-0C08-4FFC-B52D-1BFB6E21A1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Generalization to New Attacks</a:t>
          </a:r>
        </a:p>
      </dgm:t>
    </dgm:pt>
    <dgm:pt modelId="{FE84ABAC-4508-46C4-8D12-A86CF3E47072}" type="parTrans" cxnId="{CF3A2265-88D0-421C-A25F-E3CE00E7907E}">
      <dgm:prSet/>
      <dgm:spPr/>
      <dgm:t>
        <a:bodyPr/>
        <a:lstStyle/>
        <a:p>
          <a:endParaRPr lang="en-US"/>
        </a:p>
      </dgm:t>
    </dgm:pt>
    <dgm:pt modelId="{1FB74E87-3DB2-47C2-9677-449249C3C2C3}" type="sibTrans" cxnId="{CF3A2265-88D0-421C-A25F-E3CE00E7907E}">
      <dgm:prSet/>
      <dgm:spPr/>
      <dgm:t>
        <a:bodyPr/>
        <a:lstStyle/>
        <a:p>
          <a:endParaRPr lang="en-US"/>
        </a:p>
      </dgm:t>
    </dgm:pt>
    <dgm:pt modelId="{41EB5807-64B7-4B65-914D-A98C791970B4}" type="pres">
      <dgm:prSet presAssocID="{0C052749-CA63-4A51-8CE8-A7672AA83D11}" presName="root" presStyleCnt="0">
        <dgm:presLayoutVars>
          <dgm:dir/>
          <dgm:resizeHandles val="exact"/>
        </dgm:presLayoutVars>
      </dgm:prSet>
      <dgm:spPr/>
    </dgm:pt>
    <dgm:pt modelId="{C3F11E73-140C-4974-B4AD-1F0560DD00F2}" type="pres">
      <dgm:prSet presAssocID="{0C052749-CA63-4A51-8CE8-A7672AA83D11}" presName="container" presStyleCnt="0">
        <dgm:presLayoutVars>
          <dgm:dir/>
          <dgm:resizeHandles val="exact"/>
        </dgm:presLayoutVars>
      </dgm:prSet>
      <dgm:spPr/>
    </dgm:pt>
    <dgm:pt modelId="{7AEAC582-419D-477E-9F29-64CC0DB022D0}" type="pres">
      <dgm:prSet presAssocID="{2F68DBC4-8A40-4D3B-8597-7B530178366F}" presName="compNode" presStyleCnt="0"/>
      <dgm:spPr/>
    </dgm:pt>
    <dgm:pt modelId="{77912237-7101-4A5A-BC95-B5AF4A888271}" type="pres">
      <dgm:prSet presAssocID="{2F68DBC4-8A40-4D3B-8597-7B530178366F}" presName="iconBgRect" presStyleLbl="bgShp" presStyleIdx="0" presStyleCnt="4" custLinFactNeighborX="2232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/>
            <a:hlinkHover xmlns:r="http://schemas.openxmlformats.org/officeDocument/2006/relationships" r:id="rId1"/>
          </dgm14:cNvPr>
        </a:ext>
      </dgm:extLst>
    </dgm:pt>
    <dgm:pt modelId="{5266203F-ED66-40CA-B18C-0AE6A94F775C}" type="pres">
      <dgm:prSet presAssocID="{2F68DBC4-8A40-4D3B-8597-7B530178366F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49713F6-70DA-4D0E-995B-9032B95DCB89}" type="pres">
      <dgm:prSet presAssocID="{2F68DBC4-8A40-4D3B-8597-7B530178366F}" presName="spaceRect" presStyleCnt="0"/>
      <dgm:spPr/>
    </dgm:pt>
    <dgm:pt modelId="{8C6CC8B0-46A6-4C9F-9A9E-D8CF10940702}" type="pres">
      <dgm:prSet presAssocID="{2F68DBC4-8A40-4D3B-8597-7B530178366F}" presName="textRect" presStyleLbl="revTx" presStyleIdx="0" presStyleCnt="4">
        <dgm:presLayoutVars>
          <dgm:chMax val="1"/>
          <dgm:chPref val="1"/>
        </dgm:presLayoutVars>
      </dgm:prSet>
      <dgm:spPr/>
    </dgm:pt>
    <dgm:pt modelId="{41A68EF1-BE95-45EE-B5B9-A8A272823838}" type="pres">
      <dgm:prSet presAssocID="{870AE6CD-27C8-44C7-8154-EDA569DBBC46}" presName="sibTrans" presStyleLbl="sibTrans2D1" presStyleIdx="0" presStyleCnt="0"/>
      <dgm:spPr/>
    </dgm:pt>
    <dgm:pt modelId="{2271AC09-CA7A-4392-A652-D45D6F4585DE}" type="pres">
      <dgm:prSet presAssocID="{417A156A-32A7-495C-BF9D-86B133728FD2}" presName="compNode" presStyleCnt="0"/>
      <dgm:spPr/>
    </dgm:pt>
    <dgm:pt modelId="{5FF6E308-D4BB-4D2C-83EF-8F8C243D9828}" type="pres">
      <dgm:prSet presAssocID="{417A156A-32A7-495C-BF9D-86B133728FD2}" presName="iconBgRect" presStyleLbl="bgShp" presStyleIdx="1" presStyleCnt="4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/>
          </dgm14:cNvPr>
        </a:ext>
      </dgm:extLst>
    </dgm:pt>
    <dgm:pt modelId="{7DAF9816-E1CC-4F2E-A9FB-4E2AF498BA30}" type="pres">
      <dgm:prSet presAssocID="{417A156A-32A7-495C-BF9D-86B133728FD2}" presName="iconRect" presStyleLbl="node1" presStyleIdx="1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359539C-E5BB-4E25-9731-BD1EBBD5EB82}" type="pres">
      <dgm:prSet presAssocID="{417A156A-32A7-495C-BF9D-86B133728FD2}" presName="spaceRect" presStyleCnt="0"/>
      <dgm:spPr/>
    </dgm:pt>
    <dgm:pt modelId="{35C2F3FA-5D07-47D3-A321-45BC081F9B8E}" type="pres">
      <dgm:prSet presAssocID="{417A156A-32A7-495C-BF9D-86B133728FD2}" presName="textRect" presStyleLbl="revTx" presStyleIdx="1" presStyleCnt="4">
        <dgm:presLayoutVars>
          <dgm:chMax val="1"/>
          <dgm:chPref val="1"/>
        </dgm:presLayoutVars>
      </dgm:prSet>
      <dgm:spPr/>
    </dgm:pt>
    <dgm:pt modelId="{72F86FFD-A1D5-40DF-A556-7E5A07A33018}" type="pres">
      <dgm:prSet presAssocID="{AC215206-C85A-45C3-BF53-A132525F4C27}" presName="sibTrans" presStyleLbl="sibTrans2D1" presStyleIdx="0" presStyleCnt="0"/>
      <dgm:spPr/>
    </dgm:pt>
    <dgm:pt modelId="{81EBD8E0-DF9C-4C27-A60A-EED32D8623B5}" type="pres">
      <dgm:prSet presAssocID="{093860C7-5742-4BD7-B581-EDFE1A89BC84}" presName="compNode" presStyleCnt="0"/>
      <dgm:spPr/>
    </dgm:pt>
    <dgm:pt modelId="{96334493-850E-463D-825A-BA98D58CA083}" type="pres">
      <dgm:prSet presAssocID="{093860C7-5742-4BD7-B581-EDFE1A89BC84}" presName="iconBgRect" presStyleLbl="bgShp" presStyleIdx="2" presStyleCnt="4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7"/>
          </dgm14:cNvPr>
        </a:ext>
      </dgm:extLst>
    </dgm:pt>
    <dgm:pt modelId="{6E18FF67-05D0-46C6-A669-2BA811F5E655}" type="pres">
      <dgm:prSet presAssocID="{093860C7-5742-4BD7-B581-EDFE1A89BC84}" presName="iconRect" presStyleLbl="node1" presStyleIdx="2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B0B8AF1-5390-4CB6-A011-F8F48C928851}" type="pres">
      <dgm:prSet presAssocID="{093860C7-5742-4BD7-B581-EDFE1A89BC84}" presName="spaceRect" presStyleCnt="0"/>
      <dgm:spPr/>
    </dgm:pt>
    <dgm:pt modelId="{9A5133CD-EFC8-4D4C-9B4B-5520B86C7873}" type="pres">
      <dgm:prSet presAssocID="{093860C7-5742-4BD7-B581-EDFE1A89BC84}" presName="textRect" presStyleLbl="revTx" presStyleIdx="2" presStyleCnt="4">
        <dgm:presLayoutVars>
          <dgm:chMax val="1"/>
          <dgm:chPref val="1"/>
        </dgm:presLayoutVars>
      </dgm:prSet>
      <dgm:spPr/>
    </dgm:pt>
    <dgm:pt modelId="{3E8681E8-35F0-4F10-A0CC-EFA29219BCCB}" type="pres">
      <dgm:prSet presAssocID="{C115979B-EAC2-402A-8D37-17031DEF5CD0}" presName="sibTrans" presStyleLbl="sibTrans2D1" presStyleIdx="0" presStyleCnt="0"/>
      <dgm:spPr/>
    </dgm:pt>
    <dgm:pt modelId="{DA877241-D5D4-4129-BF08-820F44B1CFBB}" type="pres">
      <dgm:prSet presAssocID="{8E6C957E-0C08-4FFC-B52D-1BFB6E21A1C6}" presName="compNode" presStyleCnt="0"/>
      <dgm:spPr/>
    </dgm:pt>
    <dgm:pt modelId="{E18CDBA3-C2E3-49FE-A9F9-BF351878DEED}" type="pres">
      <dgm:prSet presAssocID="{8E6C957E-0C08-4FFC-B52D-1BFB6E21A1C6}" presName="iconBgRect" presStyleLbl="bgShp" presStyleIdx="3" presStyleCnt="4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0"/>
          </dgm14:cNvPr>
        </a:ext>
      </dgm:extLst>
    </dgm:pt>
    <dgm:pt modelId="{9EB84ADA-E063-4810-BAE0-4DFF24B47359}" type="pres">
      <dgm:prSet presAssocID="{8E6C957E-0C08-4FFC-B52D-1BFB6E21A1C6}" presName="iconRect" presStyleLbl="node1" presStyleIdx="3" presStyleCnt="4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889D82C-3BCB-4731-9028-12BEBEB05061}" type="pres">
      <dgm:prSet presAssocID="{8E6C957E-0C08-4FFC-B52D-1BFB6E21A1C6}" presName="spaceRect" presStyleCnt="0"/>
      <dgm:spPr/>
    </dgm:pt>
    <dgm:pt modelId="{5795F599-F5B6-4573-85A9-D332A14E3314}" type="pres">
      <dgm:prSet presAssocID="{8E6C957E-0C08-4FFC-B52D-1BFB6E21A1C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1C5FB0E-CA94-4572-87F8-CCECE50B27BE}" type="presOf" srcId="{8E6C957E-0C08-4FFC-B52D-1BFB6E21A1C6}" destId="{5795F599-F5B6-4573-85A9-D332A14E3314}" srcOrd="0" destOrd="0" presId="urn:microsoft.com/office/officeart/2018/2/layout/IconCircleList"/>
    <dgm:cxn modelId="{5C1B301A-9FF9-41D3-8136-082E5CD4A41E}" type="presOf" srcId="{2F68DBC4-8A40-4D3B-8597-7B530178366F}" destId="{8C6CC8B0-46A6-4C9F-9A9E-D8CF10940702}" srcOrd="0" destOrd="0" presId="urn:microsoft.com/office/officeart/2018/2/layout/IconCircleList"/>
    <dgm:cxn modelId="{8FB15438-6C87-4699-A05B-440B5FD41EDF}" type="presOf" srcId="{093860C7-5742-4BD7-B581-EDFE1A89BC84}" destId="{9A5133CD-EFC8-4D4C-9B4B-5520B86C7873}" srcOrd="0" destOrd="0" presId="urn:microsoft.com/office/officeart/2018/2/layout/IconCircleList"/>
    <dgm:cxn modelId="{A8CF2E3B-0FF4-46BA-A181-E6BB210B73BE}" srcId="{0C052749-CA63-4A51-8CE8-A7672AA83D11}" destId="{417A156A-32A7-495C-BF9D-86B133728FD2}" srcOrd="1" destOrd="0" parTransId="{33284838-6066-4972-BFA7-FFCEB8E0E4BE}" sibTransId="{AC215206-C85A-45C3-BF53-A132525F4C27}"/>
    <dgm:cxn modelId="{CF3A2265-88D0-421C-A25F-E3CE00E7907E}" srcId="{0C052749-CA63-4A51-8CE8-A7672AA83D11}" destId="{8E6C957E-0C08-4FFC-B52D-1BFB6E21A1C6}" srcOrd="3" destOrd="0" parTransId="{FE84ABAC-4508-46C4-8D12-A86CF3E47072}" sibTransId="{1FB74E87-3DB2-47C2-9677-449249C3C2C3}"/>
    <dgm:cxn modelId="{EA8A9D53-4765-45E4-A091-E0DBEA3DDCF3}" srcId="{0C052749-CA63-4A51-8CE8-A7672AA83D11}" destId="{093860C7-5742-4BD7-B581-EDFE1A89BC84}" srcOrd="2" destOrd="0" parTransId="{7FE0784C-4938-482F-B558-C486E2F475D8}" sibTransId="{C115979B-EAC2-402A-8D37-17031DEF5CD0}"/>
    <dgm:cxn modelId="{72859054-6F0D-4992-9D43-FA78955A6E3B}" type="presOf" srcId="{0C052749-CA63-4A51-8CE8-A7672AA83D11}" destId="{41EB5807-64B7-4B65-914D-A98C791970B4}" srcOrd="0" destOrd="0" presId="urn:microsoft.com/office/officeart/2018/2/layout/IconCircleList"/>
    <dgm:cxn modelId="{0DA2E75A-1868-41E4-925D-193C748A8D51}" type="presOf" srcId="{417A156A-32A7-495C-BF9D-86B133728FD2}" destId="{35C2F3FA-5D07-47D3-A321-45BC081F9B8E}" srcOrd="0" destOrd="0" presId="urn:microsoft.com/office/officeart/2018/2/layout/IconCircleList"/>
    <dgm:cxn modelId="{A73BB197-6571-4CF7-A783-D8D9FC3713FA}" type="presOf" srcId="{AC215206-C85A-45C3-BF53-A132525F4C27}" destId="{72F86FFD-A1D5-40DF-A556-7E5A07A33018}" srcOrd="0" destOrd="0" presId="urn:microsoft.com/office/officeart/2018/2/layout/IconCircleList"/>
    <dgm:cxn modelId="{1367FBBD-608B-4C42-88DD-F7AE9F96B7A4}" srcId="{0C052749-CA63-4A51-8CE8-A7672AA83D11}" destId="{2F68DBC4-8A40-4D3B-8597-7B530178366F}" srcOrd="0" destOrd="0" parTransId="{00CBA7EB-09A2-40D8-82A8-7D3C7BF84A76}" sibTransId="{870AE6CD-27C8-44C7-8154-EDA569DBBC46}"/>
    <dgm:cxn modelId="{E683D6D0-287D-4BD7-BE67-7A904B34FC80}" type="presOf" srcId="{870AE6CD-27C8-44C7-8154-EDA569DBBC46}" destId="{41A68EF1-BE95-45EE-B5B9-A8A272823838}" srcOrd="0" destOrd="0" presId="urn:microsoft.com/office/officeart/2018/2/layout/IconCircleList"/>
    <dgm:cxn modelId="{E839A5D6-5E13-4921-801D-5BABF5E619ED}" type="presOf" srcId="{C115979B-EAC2-402A-8D37-17031DEF5CD0}" destId="{3E8681E8-35F0-4F10-A0CC-EFA29219BCCB}" srcOrd="0" destOrd="0" presId="urn:microsoft.com/office/officeart/2018/2/layout/IconCircleList"/>
    <dgm:cxn modelId="{CB9061CF-CD4E-4A80-B697-7CB8761DD07A}" type="presParOf" srcId="{41EB5807-64B7-4B65-914D-A98C791970B4}" destId="{C3F11E73-140C-4974-B4AD-1F0560DD00F2}" srcOrd="0" destOrd="0" presId="urn:microsoft.com/office/officeart/2018/2/layout/IconCircleList"/>
    <dgm:cxn modelId="{8B26C82B-CB47-4357-A93E-9C305695F28D}" type="presParOf" srcId="{C3F11E73-140C-4974-B4AD-1F0560DD00F2}" destId="{7AEAC582-419D-477E-9F29-64CC0DB022D0}" srcOrd="0" destOrd="0" presId="urn:microsoft.com/office/officeart/2018/2/layout/IconCircleList"/>
    <dgm:cxn modelId="{8A1CF015-2202-4E0E-B650-EA13E58D4A09}" type="presParOf" srcId="{7AEAC582-419D-477E-9F29-64CC0DB022D0}" destId="{77912237-7101-4A5A-BC95-B5AF4A888271}" srcOrd="0" destOrd="0" presId="urn:microsoft.com/office/officeart/2018/2/layout/IconCircleList"/>
    <dgm:cxn modelId="{48C3A40F-4D04-4828-A6BE-A219A1ADAF47}" type="presParOf" srcId="{7AEAC582-419D-477E-9F29-64CC0DB022D0}" destId="{5266203F-ED66-40CA-B18C-0AE6A94F775C}" srcOrd="1" destOrd="0" presId="urn:microsoft.com/office/officeart/2018/2/layout/IconCircleList"/>
    <dgm:cxn modelId="{374CD7C0-5BB7-45A9-82D3-584B4D08886C}" type="presParOf" srcId="{7AEAC582-419D-477E-9F29-64CC0DB022D0}" destId="{749713F6-70DA-4D0E-995B-9032B95DCB89}" srcOrd="2" destOrd="0" presId="urn:microsoft.com/office/officeart/2018/2/layout/IconCircleList"/>
    <dgm:cxn modelId="{518D0F70-0F98-4BE1-B81D-FC57715B25D6}" type="presParOf" srcId="{7AEAC582-419D-477E-9F29-64CC0DB022D0}" destId="{8C6CC8B0-46A6-4C9F-9A9E-D8CF10940702}" srcOrd="3" destOrd="0" presId="urn:microsoft.com/office/officeart/2018/2/layout/IconCircleList"/>
    <dgm:cxn modelId="{2C35C810-5827-4E6A-B387-0F5B517A8BC8}" type="presParOf" srcId="{C3F11E73-140C-4974-B4AD-1F0560DD00F2}" destId="{41A68EF1-BE95-45EE-B5B9-A8A272823838}" srcOrd="1" destOrd="0" presId="urn:microsoft.com/office/officeart/2018/2/layout/IconCircleList"/>
    <dgm:cxn modelId="{F2B923F9-2C62-4EFE-8A2A-2132EA4519D3}" type="presParOf" srcId="{C3F11E73-140C-4974-B4AD-1F0560DD00F2}" destId="{2271AC09-CA7A-4392-A652-D45D6F4585DE}" srcOrd="2" destOrd="0" presId="urn:microsoft.com/office/officeart/2018/2/layout/IconCircleList"/>
    <dgm:cxn modelId="{9DD07214-175D-4E02-B983-B7A405EA9B5A}" type="presParOf" srcId="{2271AC09-CA7A-4392-A652-D45D6F4585DE}" destId="{5FF6E308-D4BB-4D2C-83EF-8F8C243D9828}" srcOrd="0" destOrd="0" presId="urn:microsoft.com/office/officeart/2018/2/layout/IconCircleList"/>
    <dgm:cxn modelId="{76D451E6-F185-41D0-B803-806F735C74B7}" type="presParOf" srcId="{2271AC09-CA7A-4392-A652-D45D6F4585DE}" destId="{7DAF9816-E1CC-4F2E-A9FB-4E2AF498BA30}" srcOrd="1" destOrd="0" presId="urn:microsoft.com/office/officeart/2018/2/layout/IconCircleList"/>
    <dgm:cxn modelId="{095E0EBF-98A2-4B88-BDD4-DE58C43C0C13}" type="presParOf" srcId="{2271AC09-CA7A-4392-A652-D45D6F4585DE}" destId="{D359539C-E5BB-4E25-9731-BD1EBBD5EB82}" srcOrd="2" destOrd="0" presId="urn:microsoft.com/office/officeart/2018/2/layout/IconCircleList"/>
    <dgm:cxn modelId="{7EC11AA3-6926-4320-834C-1B29DB4F70B1}" type="presParOf" srcId="{2271AC09-CA7A-4392-A652-D45D6F4585DE}" destId="{35C2F3FA-5D07-47D3-A321-45BC081F9B8E}" srcOrd="3" destOrd="0" presId="urn:microsoft.com/office/officeart/2018/2/layout/IconCircleList"/>
    <dgm:cxn modelId="{45BF20A3-BF65-452B-851F-2738BE96B20D}" type="presParOf" srcId="{C3F11E73-140C-4974-B4AD-1F0560DD00F2}" destId="{72F86FFD-A1D5-40DF-A556-7E5A07A33018}" srcOrd="3" destOrd="0" presId="urn:microsoft.com/office/officeart/2018/2/layout/IconCircleList"/>
    <dgm:cxn modelId="{AA39A4F1-F2F1-4906-8C4C-1FBA95A2CA49}" type="presParOf" srcId="{C3F11E73-140C-4974-B4AD-1F0560DD00F2}" destId="{81EBD8E0-DF9C-4C27-A60A-EED32D8623B5}" srcOrd="4" destOrd="0" presId="urn:microsoft.com/office/officeart/2018/2/layout/IconCircleList"/>
    <dgm:cxn modelId="{BF20C66C-B96D-4D9B-8190-087CD3FE9CB3}" type="presParOf" srcId="{81EBD8E0-DF9C-4C27-A60A-EED32D8623B5}" destId="{96334493-850E-463D-825A-BA98D58CA083}" srcOrd="0" destOrd="0" presId="urn:microsoft.com/office/officeart/2018/2/layout/IconCircleList"/>
    <dgm:cxn modelId="{E469002A-37EF-4060-B432-3BF78DA0ED4D}" type="presParOf" srcId="{81EBD8E0-DF9C-4C27-A60A-EED32D8623B5}" destId="{6E18FF67-05D0-46C6-A669-2BA811F5E655}" srcOrd="1" destOrd="0" presId="urn:microsoft.com/office/officeart/2018/2/layout/IconCircleList"/>
    <dgm:cxn modelId="{D2138C2E-2236-4606-B41F-ED3297722AFD}" type="presParOf" srcId="{81EBD8E0-DF9C-4C27-A60A-EED32D8623B5}" destId="{7B0B8AF1-5390-4CB6-A011-F8F48C928851}" srcOrd="2" destOrd="0" presId="urn:microsoft.com/office/officeart/2018/2/layout/IconCircleList"/>
    <dgm:cxn modelId="{B75E707F-4885-4D1D-96BD-792F67D4A2D9}" type="presParOf" srcId="{81EBD8E0-DF9C-4C27-A60A-EED32D8623B5}" destId="{9A5133CD-EFC8-4D4C-9B4B-5520B86C7873}" srcOrd="3" destOrd="0" presId="urn:microsoft.com/office/officeart/2018/2/layout/IconCircleList"/>
    <dgm:cxn modelId="{43D4E650-A119-4A1C-B846-A68CD420A735}" type="presParOf" srcId="{C3F11E73-140C-4974-B4AD-1F0560DD00F2}" destId="{3E8681E8-35F0-4F10-A0CC-EFA29219BCCB}" srcOrd="5" destOrd="0" presId="urn:microsoft.com/office/officeart/2018/2/layout/IconCircleList"/>
    <dgm:cxn modelId="{3602EA6B-2596-40CF-B74C-214A18F0E44F}" type="presParOf" srcId="{C3F11E73-140C-4974-B4AD-1F0560DD00F2}" destId="{DA877241-D5D4-4129-BF08-820F44B1CFBB}" srcOrd="6" destOrd="0" presId="urn:microsoft.com/office/officeart/2018/2/layout/IconCircleList"/>
    <dgm:cxn modelId="{C1F768BE-06E2-42CA-94E2-83FFA409D516}" type="presParOf" srcId="{DA877241-D5D4-4129-BF08-820F44B1CFBB}" destId="{E18CDBA3-C2E3-49FE-A9F9-BF351878DEED}" srcOrd="0" destOrd="0" presId="urn:microsoft.com/office/officeart/2018/2/layout/IconCircleList"/>
    <dgm:cxn modelId="{C706DCFD-D660-4B93-BE96-4C8313C65A73}" type="presParOf" srcId="{DA877241-D5D4-4129-BF08-820F44B1CFBB}" destId="{9EB84ADA-E063-4810-BAE0-4DFF24B47359}" srcOrd="1" destOrd="0" presId="urn:microsoft.com/office/officeart/2018/2/layout/IconCircleList"/>
    <dgm:cxn modelId="{F44B3BFE-9732-40D9-B6D5-123F28531F81}" type="presParOf" srcId="{DA877241-D5D4-4129-BF08-820F44B1CFBB}" destId="{4889D82C-3BCB-4731-9028-12BEBEB05061}" srcOrd="2" destOrd="0" presId="urn:microsoft.com/office/officeart/2018/2/layout/IconCircleList"/>
    <dgm:cxn modelId="{48683A78-EF57-4FF3-A80F-BA6AABADACF5}" type="presParOf" srcId="{DA877241-D5D4-4129-BF08-820F44B1CFBB}" destId="{5795F599-F5B6-4573-85A9-D332A14E331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65F5B-33B9-4D5D-A3FF-FF7A204EF090}">
      <dsp:nvSpPr>
        <dsp:cNvPr id="0" name=""/>
        <dsp:cNvSpPr/>
      </dsp:nvSpPr>
      <dsp:spPr>
        <a:xfrm>
          <a:off x="-50200" y="253576"/>
          <a:ext cx="4959603" cy="4431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728D0-5CAE-4AEF-87A1-DB36B802FA0E}">
      <dsp:nvSpPr>
        <dsp:cNvPr id="0" name=""/>
        <dsp:cNvSpPr/>
      </dsp:nvSpPr>
      <dsp:spPr>
        <a:xfrm>
          <a:off x="10443" y="420012"/>
          <a:ext cx="110478" cy="1102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1FDCF8-D90D-465D-B91A-9735ABEB2D02}">
      <dsp:nvSpPr>
        <dsp:cNvPr id="0" name=""/>
        <dsp:cNvSpPr/>
      </dsp:nvSpPr>
      <dsp:spPr>
        <a:xfrm>
          <a:off x="181567" y="374904"/>
          <a:ext cx="4687651" cy="25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18" tIns="27018" rIns="27018" bIns="2701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Architecture Details:</a:t>
          </a:r>
          <a:endParaRPr lang="en-US" sz="1400" kern="1200"/>
        </a:p>
      </dsp:txBody>
      <dsp:txXfrm>
        <a:off x="181567" y="374904"/>
        <a:ext cx="4687651" cy="255292"/>
      </dsp:txXfrm>
    </dsp:sp>
    <dsp:sp modelId="{9D2090CC-D1BD-4E63-B592-14DD088799D1}">
      <dsp:nvSpPr>
        <dsp:cNvPr id="0" name=""/>
        <dsp:cNvSpPr/>
      </dsp:nvSpPr>
      <dsp:spPr>
        <a:xfrm>
          <a:off x="-50200" y="850323"/>
          <a:ext cx="4959603" cy="262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654111-47A4-4CC9-A643-26F57F8CF117}">
      <dsp:nvSpPr>
        <dsp:cNvPr id="0" name=""/>
        <dsp:cNvSpPr/>
      </dsp:nvSpPr>
      <dsp:spPr>
        <a:xfrm>
          <a:off x="10443" y="926249"/>
          <a:ext cx="110478" cy="1102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B951CD-38A0-4508-A730-CEE91D2D162C}">
      <dsp:nvSpPr>
        <dsp:cNvPr id="0" name=""/>
        <dsp:cNvSpPr/>
      </dsp:nvSpPr>
      <dsp:spPr>
        <a:xfrm>
          <a:off x="181567" y="760534"/>
          <a:ext cx="2231821" cy="496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18" tIns="27018" rIns="27018" bIns="2701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Building Block</a:t>
          </a:r>
          <a:r>
            <a:rPr lang="en-US" sz="1400" kern="1200"/>
            <a:t>: </a:t>
          </a:r>
        </a:p>
      </dsp:txBody>
      <dsp:txXfrm>
        <a:off x="181567" y="760534"/>
        <a:ext cx="2231821" cy="496507"/>
      </dsp:txXfrm>
    </dsp:sp>
    <dsp:sp modelId="{09526D30-D3B0-4F8E-9892-EA724278E90B}">
      <dsp:nvSpPr>
        <dsp:cNvPr id="0" name=""/>
        <dsp:cNvSpPr/>
      </dsp:nvSpPr>
      <dsp:spPr>
        <a:xfrm>
          <a:off x="2413388" y="825208"/>
          <a:ext cx="2465432" cy="367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18" tIns="27018" rIns="27018" bIns="2701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Residual block with identity shortcuts.</a:t>
          </a:r>
        </a:p>
      </dsp:txBody>
      <dsp:txXfrm>
        <a:off x="2413388" y="825208"/>
        <a:ext cx="2465432" cy="367158"/>
      </dsp:txXfrm>
    </dsp:sp>
    <dsp:sp modelId="{B316D8DF-5E29-4509-ADF0-7D5AA5DAE69C}">
      <dsp:nvSpPr>
        <dsp:cNvPr id="0" name=""/>
        <dsp:cNvSpPr/>
      </dsp:nvSpPr>
      <dsp:spPr>
        <a:xfrm>
          <a:off x="-50200" y="1320864"/>
          <a:ext cx="4959603" cy="3193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A2A17-AE90-41E3-B2AB-467D9BCDDEC3}">
      <dsp:nvSpPr>
        <dsp:cNvPr id="0" name=""/>
        <dsp:cNvSpPr/>
      </dsp:nvSpPr>
      <dsp:spPr>
        <a:xfrm>
          <a:off x="10443" y="1425430"/>
          <a:ext cx="110478" cy="1102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57EE72-068F-4184-AF0A-29DA329F8A07}">
      <dsp:nvSpPr>
        <dsp:cNvPr id="0" name=""/>
        <dsp:cNvSpPr/>
      </dsp:nvSpPr>
      <dsp:spPr>
        <a:xfrm>
          <a:off x="181567" y="1380322"/>
          <a:ext cx="2231821" cy="25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18" tIns="27018" rIns="27018" bIns="2701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Variants</a:t>
          </a:r>
          <a:r>
            <a:rPr lang="en-US" sz="1400" kern="1200"/>
            <a:t>: </a:t>
          </a:r>
        </a:p>
      </dsp:txBody>
      <dsp:txXfrm>
        <a:off x="181567" y="1380322"/>
        <a:ext cx="2231821" cy="255292"/>
      </dsp:txXfrm>
    </dsp:sp>
    <dsp:sp modelId="{EB325DEC-197A-48BC-8864-F7A35B571CC0}">
      <dsp:nvSpPr>
        <dsp:cNvPr id="0" name=""/>
        <dsp:cNvSpPr/>
      </dsp:nvSpPr>
      <dsp:spPr>
        <a:xfrm>
          <a:off x="2413388" y="1380322"/>
          <a:ext cx="2465432" cy="25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18" tIns="27018" rIns="27018" bIns="2701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ResNet-18, ResNet-50</a:t>
          </a:r>
        </a:p>
      </dsp:txBody>
      <dsp:txXfrm>
        <a:off x="2413388" y="1380322"/>
        <a:ext cx="2465432" cy="255292"/>
      </dsp:txXfrm>
    </dsp:sp>
    <dsp:sp modelId="{B3C54B84-35A1-47D0-A4FC-6DCC9144165B}">
      <dsp:nvSpPr>
        <dsp:cNvPr id="0" name=""/>
        <dsp:cNvSpPr/>
      </dsp:nvSpPr>
      <dsp:spPr>
        <a:xfrm>
          <a:off x="-50200" y="1704081"/>
          <a:ext cx="4959603" cy="8371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19189-10C2-43BC-B6CB-72BA54695A69}">
      <dsp:nvSpPr>
        <dsp:cNvPr id="0" name=""/>
        <dsp:cNvSpPr/>
      </dsp:nvSpPr>
      <dsp:spPr>
        <a:xfrm>
          <a:off x="10443" y="2067507"/>
          <a:ext cx="110478" cy="1102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8B7F2-0A71-47B5-B36F-337E73089E87}">
      <dsp:nvSpPr>
        <dsp:cNvPr id="0" name=""/>
        <dsp:cNvSpPr/>
      </dsp:nvSpPr>
      <dsp:spPr>
        <a:xfrm>
          <a:off x="181567" y="2022400"/>
          <a:ext cx="2231821" cy="25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18" tIns="27018" rIns="27018" bIns="2701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Features</a:t>
          </a:r>
          <a:r>
            <a:rPr lang="en-US" sz="1400" kern="1200"/>
            <a:t>: </a:t>
          </a:r>
        </a:p>
      </dsp:txBody>
      <dsp:txXfrm>
        <a:off x="181567" y="2022400"/>
        <a:ext cx="2231821" cy="255292"/>
      </dsp:txXfrm>
    </dsp:sp>
    <dsp:sp modelId="{B5798855-D4CF-4399-952E-3B0864EC1235}">
      <dsp:nvSpPr>
        <dsp:cNvPr id="0" name=""/>
        <dsp:cNvSpPr/>
      </dsp:nvSpPr>
      <dsp:spPr>
        <a:xfrm>
          <a:off x="2413388" y="2022400"/>
          <a:ext cx="2465432" cy="25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18" tIns="27018" rIns="27018" bIns="2701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Batch normalization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ReLU</a:t>
          </a:r>
          <a:r>
            <a:rPr lang="en-US" sz="1100" kern="1200"/>
            <a:t> activation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global average pooling.</a:t>
          </a:r>
        </a:p>
      </dsp:txBody>
      <dsp:txXfrm>
        <a:off x="2413388" y="2022400"/>
        <a:ext cx="2465432" cy="255292"/>
      </dsp:txXfrm>
    </dsp:sp>
    <dsp:sp modelId="{7FC0EE8A-7B6A-40B6-B8B8-BE82CCBF84A6}">
      <dsp:nvSpPr>
        <dsp:cNvPr id="0" name=""/>
        <dsp:cNvSpPr/>
      </dsp:nvSpPr>
      <dsp:spPr>
        <a:xfrm>
          <a:off x="-50200" y="2605019"/>
          <a:ext cx="4959603" cy="2004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BD50EB-37E1-4AB7-8E19-9F27E9523E58}">
      <dsp:nvSpPr>
        <dsp:cNvPr id="0" name=""/>
        <dsp:cNvSpPr/>
      </dsp:nvSpPr>
      <dsp:spPr>
        <a:xfrm>
          <a:off x="10443" y="2650127"/>
          <a:ext cx="110478" cy="11026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F7C416-57A6-4657-9715-447285C0B5C6}">
      <dsp:nvSpPr>
        <dsp:cNvPr id="0" name=""/>
        <dsp:cNvSpPr/>
      </dsp:nvSpPr>
      <dsp:spPr>
        <a:xfrm>
          <a:off x="181567" y="2625188"/>
          <a:ext cx="4697253" cy="164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04" tIns="21704" rIns="21704" bIns="2170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Why ResNet for Adversarial Training?</a:t>
          </a:r>
          <a:endParaRPr lang="en-US" sz="1400" kern="1200"/>
        </a:p>
      </dsp:txBody>
      <dsp:txXfrm>
        <a:off x="181567" y="2625188"/>
        <a:ext cx="4697253" cy="164741"/>
      </dsp:txXfrm>
    </dsp:sp>
    <dsp:sp modelId="{5AF74D51-AEB3-45EA-A388-37E252ED5646}">
      <dsp:nvSpPr>
        <dsp:cNvPr id="0" name=""/>
        <dsp:cNvSpPr/>
      </dsp:nvSpPr>
      <dsp:spPr>
        <a:xfrm>
          <a:off x="-50200" y="2869321"/>
          <a:ext cx="4959603" cy="2004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6A9A0-DB5B-4324-B4E2-9A23BBD9A1EC}">
      <dsp:nvSpPr>
        <dsp:cNvPr id="0" name=""/>
        <dsp:cNvSpPr/>
      </dsp:nvSpPr>
      <dsp:spPr>
        <a:xfrm>
          <a:off x="10443" y="2914428"/>
          <a:ext cx="110478" cy="11026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3C383C-224C-4EB8-804F-1C9EA863F42D}">
      <dsp:nvSpPr>
        <dsp:cNvPr id="0" name=""/>
        <dsp:cNvSpPr/>
      </dsp:nvSpPr>
      <dsp:spPr>
        <a:xfrm>
          <a:off x="181567" y="2869321"/>
          <a:ext cx="4697253" cy="25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18" tIns="27018" rIns="27018" bIns="2701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Strong baseline for classification tasks.</a:t>
          </a:r>
        </a:p>
      </dsp:txBody>
      <dsp:txXfrm>
        <a:off x="181567" y="2869321"/>
        <a:ext cx="4697253" cy="255292"/>
      </dsp:txXfrm>
    </dsp:sp>
    <dsp:sp modelId="{ADD059B6-3F6A-463D-8082-475B495EDD64}">
      <dsp:nvSpPr>
        <dsp:cNvPr id="0" name=""/>
        <dsp:cNvSpPr/>
      </dsp:nvSpPr>
      <dsp:spPr>
        <a:xfrm>
          <a:off x="-50200" y="3252158"/>
          <a:ext cx="4959603" cy="2004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4D0852-9340-40C6-AC34-07EBE9DE9692}">
      <dsp:nvSpPr>
        <dsp:cNvPr id="0" name=""/>
        <dsp:cNvSpPr/>
      </dsp:nvSpPr>
      <dsp:spPr>
        <a:xfrm>
          <a:off x="10443" y="3297266"/>
          <a:ext cx="110478" cy="11026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EE1E45-DD99-4CF3-9442-94FF86DFAAA0}">
      <dsp:nvSpPr>
        <dsp:cNvPr id="0" name=""/>
        <dsp:cNvSpPr/>
      </dsp:nvSpPr>
      <dsp:spPr>
        <a:xfrm>
          <a:off x="50584" y="3188436"/>
          <a:ext cx="4959219" cy="38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18" tIns="27018" rIns="27018" bIns="2701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  Deep architecture allows better feature extraction and learning.</a:t>
          </a:r>
        </a:p>
      </dsp:txBody>
      <dsp:txXfrm>
        <a:off x="50584" y="3188436"/>
        <a:ext cx="4959219" cy="382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226C3-7F22-470A-BC27-ACEE34748CE9}">
      <dsp:nvSpPr>
        <dsp:cNvPr id="0" name=""/>
        <dsp:cNvSpPr/>
      </dsp:nvSpPr>
      <dsp:spPr>
        <a:xfrm>
          <a:off x="5204519" y="171425"/>
          <a:ext cx="1782960" cy="115892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Generate Adversarial Examples</a:t>
          </a:r>
        </a:p>
      </dsp:txBody>
      <dsp:txXfrm>
        <a:off x="5261093" y="227999"/>
        <a:ext cx="1669812" cy="1045776"/>
      </dsp:txXfrm>
    </dsp:sp>
    <dsp:sp modelId="{C7F65C2E-BF27-4871-BA51-F7DE32D2CCDB}">
      <dsp:nvSpPr>
        <dsp:cNvPr id="0" name=""/>
        <dsp:cNvSpPr/>
      </dsp:nvSpPr>
      <dsp:spPr>
        <a:xfrm>
          <a:off x="3980481" y="839358"/>
          <a:ext cx="4633263" cy="4633263"/>
        </a:xfrm>
        <a:custGeom>
          <a:avLst/>
          <a:gdLst/>
          <a:ahLst/>
          <a:cxnLst/>
          <a:rect l="0" t="0" r="0" b="0"/>
          <a:pathLst>
            <a:path>
              <a:moveTo>
                <a:pt x="3236032" y="190253"/>
              </a:moveTo>
              <a:arcTo wR="2316631" hR="2316631" stAng="17602958" swAng="1109783"/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27B7B-0B14-417A-87C7-9BBAE68F2D2E}">
      <dsp:nvSpPr>
        <dsp:cNvPr id="0" name=""/>
        <dsp:cNvSpPr/>
      </dsp:nvSpPr>
      <dsp:spPr>
        <a:xfrm>
          <a:off x="7407767" y="1603574"/>
          <a:ext cx="1782960" cy="115892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Augment the Training Dataset</a:t>
          </a:r>
        </a:p>
      </dsp:txBody>
      <dsp:txXfrm>
        <a:off x="7464341" y="1660148"/>
        <a:ext cx="1669812" cy="1045776"/>
      </dsp:txXfrm>
    </dsp:sp>
    <dsp:sp modelId="{F52559F8-66F6-4FCF-A2A1-749708560A91}">
      <dsp:nvSpPr>
        <dsp:cNvPr id="0" name=""/>
        <dsp:cNvSpPr/>
      </dsp:nvSpPr>
      <dsp:spPr>
        <a:xfrm>
          <a:off x="3779368" y="582283"/>
          <a:ext cx="4633263" cy="4633263"/>
        </a:xfrm>
        <a:custGeom>
          <a:avLst/>
          <a:gdLst/>
          <a:ahLst/>
          <a:cxnLst/>
          <a:rect l="0" t="0" r="0" b="0"/>
          <a:pathLst>
            <a:path>
              <a:moveTo>
                <a:pt x="4627722" y="2476757"/>
              </a:moveTo>
              <a:arcTo wR="2316631" hR="2316631" stAng="21837808" swAng="1360560"/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FAA032-C7FD-4A17-A646-905513E4AE86}">
      <dsp:nvSpPr>
        <dsp:cNvPr id="0" name=""/>
        <dsp:cNvSpPr/>
      </dsp:nvSpPr>
      <dsp:spPr>
        <a:xfrm>
          <a:off x="6566201" y="4193647"/>
          <a:ext cx="1782960" cy="115892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Train the Model</a:t>
          </a:r>
        </a:p>
      </dsp:txBody>
      <dsp:txXfrm>
        <a:off x="6622775" y="4250221"/>
        <a:ext cx="1669812" cy="1045776"/>
      </dsp:txXfrm>
    </dsp:sp>
    <dsp:sp modelId="{28F58071-D092-4610-A9D9-384498FF939A}">
      <dsp:nvSpPr>
        <dsp:cNvPr id="0" name=""/>
        <dsp:cNvSpPr/>
      </dsp:nvSpPr>
      <dsp:spPr>
        <a:xfrm>
          <a:off x="3779368" y="582283"/>
          <a:ext cx="4633263" cy="4633263"/>
        </a:xfrm>
        <a:custGeom>
          <a:avLst/>
          <a:gdLst/>
          <a:ahLst/>
          <a:cxnLst/>
          <a:rect l="0" t="0" r="0" b="0"/>
          <a:pathLst>
            <a:path>
              <a:moveTo>
                <a:pt x="2601320" y="4615704"/>
              </a:moveTo>
              <a:arcTo wR="2316631" hR="2316631" stAng="4976467" swAng="847066"/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537F2-F050-43B8-91D2-63A2355323F5}">
      <dsp:nvSpPr>
        <dsp:cNvPr id="0" name=""/>
        <dsp:cNvSpPr/>
      </dsp:nvSpPr>
      <dsp:spPr>
        <a:xfrm>
          <a:off x="3842837" y="4193647"/>
          <a:ext cx="1782960" cy="115892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Evaluate and Refine</a:t>
          </a:r>
        </a:p>
      </dsp:txBody>
      <dsp:txXfrm>
        <a:off x="3899411" y="4250221"/>
        <a:ext cx="1669812" cy="1045776"/>
      </dsp:txXfrm>
    </dsp:sp>
    <dsp:sp modelId="{B1746917-0E80-4656-AEFD-853216DBFC06}">
      <dsp:nvSpPr>
        <dsp:cNvPr id="0" name=""/>
        <dsp:cNvSpPr/>
      </dsp:nvSpPr>
      <dsp:spPr>
        <a:xfrm>
          <a:off x="3779368" y="582283"/>
          <a:ext cx="4633263" cy="4633263"/>
        </a:xfrm>
        <a:custGeom>
          <a:avLst/>
          <a:gdLst/>
          <a:ahLst/>
          <a:cxnLst/>
          <a:rect l="0" t="0" r="0" b="0"/>
          <a:pathLst>
            <a:path>
              <a:moveTo>
                <a:pt x="245920" y="3355350"/>
              </a:moveTo>
              <a:arcTo wR="2316631" hR="2316631" stAng="9201633" swAng="1360560"/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25BDFE-B3F3-402D-9E81-EEEED35BFA51}">
      <dsp:nvSpPr>
        <dsp:cNvPr id="0" name=""/>
        <dsp:cNvSpPr/>
      </dsp:nvSpPr>
      <dsp:spPr>
        <a:xfrm>
          <a:off x="3001271" y="1603574"/>
          <a:ext cx="1782960" cy="115892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Iterative Process</a:t>
          </a:r>
        </a:p>
      </dsp:txBody>
      <dsp:txXfrm>
        <a:off x="3057845" y="1660148"/>
        <a:ext cx="1669812" cy="1045776"/>
      </dsp:txXfrm>
    </dsp:sp>
    <dsp:sp modelId="{3727C6EC-D578-405F-BDC0-746992696AFD}">
      <dsp:nvSpPr>
        <dsp:cNvPr id="0" name=""/>
        <dsp:cNvSpPr/>
      </dsp:nvSpPr>
      <dsp:spPr>
        <a:xfrm>
          <a:off x="3578254" y="839358"/>
          <a:ext cx="4633263" cy="4633263"/>
        </a:xfrm>
        <a:custGeom>
          <a:avLst/>
          <a:gdLst/>
          <a:ahLst/>
          <a:cxnLst/>
          <a:rect l="0" t="0" r="0" b="0"/>
          <a:pathLst>
            <a:path>
              <a:moveTo>
                <a:pt x="770141" y="591769"/>
              </a:moveTo>
              <a:arcTo wR="2316631" hR="2316631" stAng="13687260" swAng="1109783"/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12237-7101-4A5A-BC95-B5AF4A888271}">
      <dsp:nvSpPr>
        <dsp:cNvPr id="0" name=""/>
        <dsp:cNvSpPr/>
      </dsp:nvSpPr>
      <dsp:spPr>
        <a:xfrm>
          <a:off x="242152" y="469890"/>
          <a:ext cx="1335915" cy="1335915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66203F-ED66-40CA-B18C-0AE6A94F775C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6CC8B0-46A6-4C9F-9A9E-D8CF10940702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Computational Overhead</a:t>
          </a:r>
        </a:p>
      </dsp:txBody>
      <dsp:txXfrm>
        <a:off x="1834517" y="469890"/>
        <a:ext cx="3148942" cy="1335915"/>
      </dsp:txXfrm>
    </dsp:sp>
    <dsp:sp modelId="{5FF6E308-D4BB-4D2C-83EF-8F8C243D9828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AF9816-E1CC-4F2E-A9FB-4E2AF498BA30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C2F3FA-5D07-47D3-A321-45BC081F9B8E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Time Efficiency</a:t>
          </a:r>
        </a:p>
      </dsp:txBody>
      <dsp:txXfrm>
        <a:off x="7154322" y="469890"/>
        <a:ext cx="3148942" cy="1335915"/>
      </dsp:txXfrm>
    </dsp:sp>
    <dsp:sp modelId="{96334493-850E-463D-825A-BA98D58CA083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E18FF67-05D0-46C6-A669-2BA811F5E655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5133CD-EFC8-4D4C-9B4B-5520B86C7873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Performance Trade-off</a:t>
          </a:r>
        </a:p>
      </dsp:txBody>
      <dsp:txXfrm>
        <a:off x="1834517" y="2545532"/>
        <a:ext cx="3148942" cy="1335915"/>
      </dsp:txXfrm>
    </dsp:sp>
    <dsp:sp modelId="{E18CDBA3-C2E3-49FE-A9F9-BF351878DEED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B84ADA-E063-4810-BAE0-4DFF24B47359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95F599-F5B6-4573-85A9-D332A14E3314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Generalization to New Attacks</a:t>
          </a:r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E6F8B-33FB-F94E-A590-C826C8207AD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21ACE-46D9-434B-8762-CFDE395E3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7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21ACE-46D9-434B-8762-CFDE395E39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53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46894-2165-80D3-1A9F-242F30797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E8A723-1E86-7386-C2B0-1782A1A69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0937B5-4337-66A2-1482-7BB2361D7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A2248-7988-4FC3-F677-9A385782AE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21ACE-46D9-434B-8762-CFDE395E39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48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83DB0-6BD5-A2F1-84BB-1E0961151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5F174-8484-4BDC-4371-6D0322444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2AFC56-A975-1934-8B8A-AE0CB0BDFC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C72D2-BF96-3842-B3B6-D868C0F349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21ACE-46D9-434B-8762-CFDE395E39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3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18C65-008A-626A-5A23-AA9DF6BE8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BF76E-8A5C-B410-2E55-1AD272584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83916-8F33-D2FB-5FAB-D7162ADB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F3BA3-71C6-704A-84C2-403736B5FB0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E8254-7AA8-2872-949A-E2DE8A240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1028C-B98A-6C3B-8C01-28CDF0FD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6B17-31F9-0A43-A4AD-B6D6A757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2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C72F2-BF28-C0AB-365F-1D9155E9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9A2C2-6A82-2F4C-34AE-5AB1805AA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CDD53-817C-58DA-3ABA-76E70CE29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F3BA3-71C6-704A-84C2-403736B5FB0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2FD65-08F0-BC81-B8EE-8DD3E2BD0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9DB54-5C90-0091-CE0E-3AF284B62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6B17-31F9-0A43-A4AD-B6D6A757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1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60F3B2-B369-67E0-52B4-2CA1D6D773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396A6-554C-C022-40C9-B077DAB23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2A60-50BF-2DE7-1F87-C1FB9BDE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F3BA3-71C6-704A-84C2-403736B5FB0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B736-F29C-4B89-EA3D-2A657B31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AE117-9260-D99E-B588-93523D33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6B17-31F9-0A43-A4AD-B6D6A757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10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7EDD-47F3-207E-1D65-EAEBACCE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B1E7-4482-9187-92EF-FEC290C3D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FF6F2-3C62-3E5A-3557-2F386008D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F3BA3-71C6-704A-84C2-403736B5FB0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D55AC-BFC6-ACD5-5D4D-C67D3C46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31778-7C36-5AEC-EF60-179B5F9B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6B17-31F9-0A43-A4AD-B6D6A757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56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88D1-5C05-FA7C-FABD-9A9F2CBC5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745B2-1835-7C98-3043-B7ECB8271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CEE05-008A-D483-4DA1-AD87C9B31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F3BA3-71C6-704A-84C2-403736B5FB0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C98B0-2225-E36B-FC70-B2A0586B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D26CB-979F-7C11-9115-A84EDD00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6B17-31F9-0A43-A4AD-B6D6A757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4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F7E6C-6064-34A5-2AC2-2C48290E4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8EB21-D746-7C26-0810-33B0C726F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F6015-E87C-8DF8-7F88-92DD90FB0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7BBEA-E9F2-DEA0-2712-02025269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F3BA3-71C6-704A-84C2-403736B5FB0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26573-8AC9-2BB6-E026-C340B4EA8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43003-5C96-01B0-CD04-A95CBD8D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6B17-31F9-0A43-A4AD-B6D6A757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23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2638-C7C8-7941-7DD1-DC0F8760A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EFCCC-C681-BE7E-C7C0-580071238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68E020-D4D4-81A5-38EC-7E41DD591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B0EF8-A31A-481D-D224-38C3FE91B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C48D85-EF1F-2E77-4CA6-502C958CC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8ABC5A-5F2B-A6E3-5373-5DD1917E6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F3BA3-71C6-704A-84C2-403736B5FB0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E01746-F854-6EF9-2600-B9661A2D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470FF-CF7A-4B7B-9CA5-43FC4444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6B17-31F9-0A43-A4AD-B6D6A757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25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3669-05F3-60D2-0E68-931F1ABD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B94F6-4FDB-030E-2D51-91D171364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F3BA3-71C6-704A-84C2-403736B5FB0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5FB03-0052-6664-9AA9-3E3BE10F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8172A5-52B2-F862-2644-B1C268FBD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6B17-31F9-0A43-A4AD-B6D6A757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7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AAA7AA-C36E-21CB-94C8-AB4F76A7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F3BA3-71C6-704A-84C2-403736B5FB0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A1990-4E10-3F0D-25D6-656956F8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58D53-71CE-7580-94D5-6CD2169A3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6B17-31F9-0A43-A4AD-B6D6A757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9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D85D-D439-6AF6-7068-12562158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62372-011B-0F27-3D34-02FEE01E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EAA03-5085-BDBB-B216-B74EA210A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5FC9A-48F5-8E38-CECF-A13783931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F3BA3-71C6-704A-84C2-403736B5FB0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28197-9C58-8025-5942-A9E5EC76E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A7A3E-0D98-64B5-B860-A0BD93AF1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6B17-31F9-0A43-A4AD-B6D6A757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79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2DE5-CA8D-A492-70A7-70AC32B28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6970EF-B33A-88B1-9CAF-48B2E930C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0F874-D25B-0C4B-D59E-1444EE9D6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4BCA0-D12C-D856-1261-0F3AFD04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F3BA3-71C6-704A-84C2-403736B5FB0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73E60-DD72-DBD8-B7FC-062594B29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253BF-3AC1-4088-D0D9-3D8594E69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6B17-31F9-0A43-A4AD-B6D6A757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9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206C5B-4E56-72DA-DE53-FBECE4583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ED5BC-9DA8-BAB0-46B3-CF3B73DBA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81862-2B63-C416-9CE5-868142484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7F3BA3-71C6-704A-84C2-403736B5FB0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8DE98-5B41-D711-0EFF-794A465DC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498DF-280C-481E-3452-FA49E1B24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D86B17-31F9-0A43-A4AD-B6D6A757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05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3.sv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project/66dbca2bcf68fab0d0bdc472" TargetMode="External"/><Relationship Id="rId2" Type="http://schemas.openxmlformats.org/officeDocument/2006/relationships/hyperlink" Target="https://github.com/tianpu2014/MLSecurity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com/blog/adversarial-example-research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9F2D0"/>
            </a:gs>
            <a:gs pos="100000">
              <a:schemeClr val="accent6">
                <a:lumMod val="20000"/>
                <a:lumOff val="80000"/>
              </a:schemeClr>
            </a:gs>
            <a:gs pos="27000">
              <a:schemeClr val="accent6">
                <a:lumMod val="20000"/>
                <a:lumOff val="80000"/>
              </a:schemeClr>
            </a:gs>
            <a:gs pos="0">
              <a:schemeClr val="accent6">
                <a:lumMod val="40000"/>
                <a:lumOff val="60000"/>
              </a:schemeClr>
            </a:gs>
            <a:gs pos="13000">
              <a:schemeClr val="accent6">
                <a:lumMod val="20000"/>
                <a:lumOff val="8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2260-A310-2DCB-007B-B52363E21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589" y="1828800"/>
            <a:ext cx="8447631" cy="2073275"/>
          </a:xfrm>
        </p:spPr>
        <p:txBody>
          <a:bodyPr>
            <a:normAutofit/>
          </a:bodyPr>
          <a:lstStyle/>
          <a:p>
            <a:pPr algn="r"/>
            <a:r>
              <a:rPr lang="en-US">
                <a:latin typeface="Nexa Heavy" panose="00000A00000000000000" pitchFamily="2" charset="0"/>
                <a:ea typeface="+mj-lt"/>
                <a:cs typeface="+mj-lt"/>
              </a:rPr>
              <a:t>Hands-On Labs in ML and</a:t>
            </a:r>
            <a:endParaRPr lang="en-US">
              <a:latin typeface="Nexa Heavy" panose="00000A00000000000000" pitchFamily="2" charset="0"/>
            </a:endParaRPr>
          </a:p>
          <a:p>
            <a:pPr algn="r"/>
            <a:r>
              <a:rPr lang="en-US">
                <a:latin typeface="Nexa Heavy" panose="00000A00000000000000" pitchFamily="2" charset="0"/>
                <a:ea typeface="+mj-lt"/>
                <a:cs typeface="+mj-lt"/>
              </a:rPr>
              <a:t>Cybersecurity: </a:t>
            </a:r>
            <a:r>
              <a:rPr lang="en-US">
                <a:solidFill>
                  <a:srgbClr val="C00000"/>
                </a:solidFill>
                <a:latin typeface="Nexa Heavy" panose="00000A00000000000000" pitchFamily="2" charset="0"/>
                <a:ea typeface="+mj-lt"/>
                <a:cs typeface="+mj-lt"/>
              </a:rPr>
              <a:t>AI Threat</a:t>
            </a:r>
            <a:endParaRPr lang="en-US">
              <a:solidFill>
                <a:srgbClr val="C00000"/>
              </a:solidFill>
              <a:latin typeface="Nexa Heavy" panose="00000A00000000000000" pitchFamily="2" charset="0"/>
            </a:endParaRPr>
          </a:p>
          <a:p>
            <a:pPr algn="r"/>
            <a:r>
              <a:rPr lang="en-US">
                <a:solidFill>
                  <a:srgbClr val="C00000"/>
                </a:solidFill>
                <a:latin typeface="Nexa Heavy" panose="00000A00000000000000" pitchFamily="2" charset="0"/>
                <a:ea typeface="+mj-lt"/>
                <a:cs typeface="+mj-lt"/>
              </a:rPr>
              <a:t>Mitigation</a:t>
            </a:r>
            <a:endParaRPr lang="en-US">
              <a:solidFill>
                <a:srgbClr val="C00000"/>
              </a:solidFill>
              <a:latin typeface="Nexa Heavy" panose="00000A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CA886-CF7E-11EF-3995-B1FDB90F55FA}"/>
              </a:ext>
            </a:extLst>
          </p:cNvPr>
          <p:cNvSpPr txBox="1"/>
          <p:nvPr/>
        </p:nvSpPr>
        <p:spPr>
          <a:xfrm>
            <a:off x="7787148" y="5029200"/>
            <a:ext cx="3868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>
                    <a:alpha val="80000"/>
                  </a:schemeClr>
                </a:solidFill>
              </a:rPr>
              <a:t>Deekshith Machidi  - 2246684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>
                    <a:alpha val="80000"/>
                  </a:schemeClr>
                </a:solidFill>
              </a:rPr>
              <a:t>Monish Kamal Batini - 2250471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>
                    <a:alpha val="80000"/>
                  </a:schemeClr>
                </a:solidFill>
              </a:rPr>
              <a:t>Ajay Kumar Reddy Poreddy - 2247259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>
                    <a:alpha val="80000"/>
                  </a:schemeClr>
                </a:solidFill>
              </a:rPr>
              <a:t>Vinay Kumar Posina - 2248768</a:t>
            </a:r>
          </a:p>
        </p:txBody>
      </p:sp>
      <p:pic>
        <p:nvPicPr>
          <p:cNvPr id="5" name="Graphic 4" descr="Eye Scan with solid fill">
            <a:extLst>
              <a:ext uri="{FF2B5EF4-FFF2-40B4-BE49-F238E27FC236}">
                <a16:creationId xmlns:a16="http://schemas.microsoft.com/office/drawing/2014/main" id="{862084B9-8792-601F-5B75-79C7EB567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4644" y="2242699"/>
            <a:ext cx="1245476" cy="124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53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1474-ABF3-2D0B-F995-AED34CF98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677882-C4EF-3961-CA1B-B174A3D07485}"/>
              </a:ext>
            </a:extLst>
          </p:cNvPr>
          <p:cNvSpPr/>
          <p:nvPr/>
        </p:nvSpPr>
        <p:spPr>
          <a:xfrm>
            <a:off x="-3973" y="-1214"/>
            <a:ext cx="3559277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ECCA91-A99E-7E37-276B-AF7852B0E042}"/>
              </a:ext>
            </a:extLst>
          </p:cNvPr>
          <p:cNvSpPr/>
          <p:nvPr/>
        </p:nvSpPr>
        <p:spPr>
          <a:xfrm>
            <a:off x="3559277" y="16786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A5EC3-9419-5238-F8AA-D05CCA99DF5E}"/>
              </a:ext>
            </a:extLst>
          </p:cNvPr>
          <p:cNvSpPr txBox="1"/>
          <p:nvPr/>
        </p:nvSpPr>
        <p:spPr>
          <a:xfrm>
            <a:off x="174295" y="2722511"/>
            <a:ext cx="31758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>
                <a:solidFill>
                  <a:srgbClr val="FEFFF3"/>
                </a:solidFill>
                <a:latin typeface="Roseritta" pitchFamily="2" charset="0"/>
              </a:rPr>
              <a:t>CNN Working</a:t>
            </a:r>
          </a:p>
        </p:txBody>
      </p:sp>
      <p:pic>
        <p:nvPicPr>
          <p:cNvPr id="4" name="Graphic 3" descr="Gears with solid fill">
            <a:extLst>
              <a:ext uri="{FF2B5EF4-FFF2-40B4-BE49-F238E27FC236}">
                <a16:creationId xmlns:a16="http://schemas.microsoft.com/office/drawing/2014/main" id="{68C8EF06-A177-86E7-F8E3-241E6B7F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148" y="454737"/>
            <a:ext cx="457200" cy="457200"/>
          </a:xfrm>
          <a:prstGeom prst="rect">
            <a:avLst/>
          </a:prstGeom>
        </p:spPr>
      </p:pic>
      <p:pic>
        <p:nvPicPr>
          <p:cNvPr id="10" name="Graphic 9" descr="Gears with solid fill">
            <a:extLst>
              <a:ext uri="{FF2B5EF4-FFF2-40B4-BE49-F238E27FC236}">
                <a16:creationId xmlns:a16="http://schemas.microsoft.com/office/drawing/2014/main" id="{950AB3B5-789E-C5D3-E423-F967144CD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8428" y="3271360"/>
            <a:ext cx="457200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4D84A9-1652-C8B1-1A2D-7E4DF4C4E453}"/>
              </a:ext>
            </a:extLst>
          </p:cNvPr>
          <p:cNvSpPr txBox="1"/>
          <p:nvPr/>
        </p:nvSpPr>
        <p:spPr>
          <a:xfrm>
            <a:off x="4560348" y="3272268"/>
            <a:ext cx="6537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CNN models can be deceived by modifying the input data systematically.</a:t>
            </a:r>
            <a:endParaRPr lang="en-IN" b="1"/>
          </a:p>
        </p:txBody>
      </p:sp>
      <p:pic>
        <p:nvPicPr>
          <p:cNvPr id="17" name="Graphic 16" descr="Gears with solid fill">
            <a:extLst>
              <a:ext uri="{FF2B5EF4-FFF2-40B4-BE49-F238E27FC236}">
                <a16:creationId xmlns:a16="http://schemas.microsoft.com/office/drawing/2014/main" id="{40504DB5-6FC0-1C2D-0F58-B89B036A5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148" y="4554006"/>
            <a:ext cx="457200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A34DA5-C5B3-1268-BE04-DD4E60BD738D}"/>
              </a:ext>
            </a:extLst>
          </p:cNvPr>
          <p:cNvSpPr txBox="1"/>
          <p:nvPr/>
        </p:nvSpPr>
        <p:spPr>
          <a:xfrm>
            <a:off x="4564321" y="4445766"/>
            <a:ext cx="6537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Making minor changes(not observable by human) in the input in order to trick the model is an </a:t>
            </a:r>
            <a:r>
              <a:rPr lang="en-IN" sz="3200" b="1">
                <a:solidFill>
                  <a:srgbClr val="C00000"/>
                </a:solidFill>
              </a:rPr>
              <a:t>Adversarial attack.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BC53F3-1AC9-C3AE-6238-D9B9886F6DF0}"/>
              </a:ext>
            </a:extLst>
          </p:cNvPr>
          <p:cNvSpPr txBox="1"/>
          <p:nvPr/>
        </p:nvSpPr>
        <p:spPr>
          <a:xfrm>
            <a:off x="4560348" y="454737"/>
            <a:ext cx="73483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In the famous ‘One Pixel attack’ paper, Model misclassified image after modifying</a:t>
            </a:r>
            <a:r>
              <a:rPr lang="en-US" sz="3200" b="1">
                <a:solidFill>
                  <a:srgbClr val="C00000"/>
                </a:solidFill>
              </a:rPr>
              <a:t> only 1 pixel</a:t>
            </a:r>
            <a:r>
              <a:rPr lang="en-US" sz="2400"/>
              <a:t>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00908A-6BC4-45EC-03D2-037D18F090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17" t="4406" r="8099" b="32077"/>
          <a:stretch/>
        </p:blipFill>
        <p:spPr>
          <a:xfrm>
            <a:off x="4800600" y="1530686"/>
            <a:ext cx="1518970" cy="1534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B10F41-FE69-A11F-80BA-5FDCCFD275C7}"/>
              </a:ext>
            </a:extLst>
          </p:cNvPr>
          <p:cNvSpPr txBox="1"/>
          <p:nvPr/>
        </p:nvSpPr>
        <p:spPr>
          <a:xfrm>
            <a:off x="6204153" y="1919596"/>
            <a:ext cx="2880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>
                <a:latin typeface="Aharoni" panose="02010803020104030203" pitchFamily="2" charset="-79"/>
                <a:cs typeface="Aharoni" panose="02010803020104030203" pitchFamily="2" charset="-79"/>
              </a:rPr>
              <a:t>Original class: </a:t>
            </a:r>
            <a:r>
              <a:rPr lang="en-IN" sz="2000">
                <a:solidFill>
                  <a:schemeClr val="accent6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Horse</a:t>
            </a:r>
          </a:p>
          <a:p>
            <a:pPr algn="r"/>
            <a:r>
              <a:rPr lang="en-IN" sz="2000">
                <a:latin typeface="Aharoni" panose="02010803020104030203" pitchFamily="2" charset="-79"/>
                <a:cs typeface="Aharoni" panose="02010803020104030203" pitchFamily="2" charset="-79"/>
              </a:rPr>
              <a:t>Predicted class: </a:t>
            </a:r>
            <a:r>
              <a:rPr lang="en-IN" sz="2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Frog</a:t>
            </a:r>
          </a:p>
        </p:txBody>
      </p:sp>
    </p:spTree>
    <p:extLst>
      <p:ext uri="{BB962C8B-B14F-4D97-AF65-F5344CB8AC3E}">
        <p14:creationId xmlns:p14="http://schemas.microsoft.com/office/powerpoint/2010/main" val="88962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30B57-0D84-3731-D362-17B49A85F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51D233-CF69-FEA1-A4E6-689E4CAB6730}"/>
              </a:ext>
            </a:extLst>
          </p:cNvPr>
          <p:cNvSpPr/>
          <p:nvPr/>
        </p:nvSpPr>
        <p:spPr>
          <a:xfrm>
            <a:off x="3559277" y="16786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12A89F-C083-49E5-E96F-F707632158F4}"/>
              </a:ext>
            </a:extLst>
          </p:cNvPr>
          <p:cNvSpPr/>
          <p:nvPr/>
        </p:nvSpPr>
        <p:spPr>
          <a:xfrm>
            <a:off x="3559277" y="18969"/>
            <a:ext cx="8632723" cy="2209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A46522-BF89-5CF0-9243-6A3C8296A44F}"/>
              </a:ext>
            </a:extLst>
          </p:cNvPr>
          <p:cNvSpPr/>
          <p:nvPr/>
        </p:nvSpPr>
        <p:spPr>
          <a:xfrm>
            <a:off x="0" y="0"/>
            <a:ext cx="3559277" cy="6910226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0A2A3E-E4C7-9B69-5031-478591208DB1}"/>
              </a:ext>
            </a:extLst>
          </p:cNvPr>
          <p:cNvSpPr txBox="1"/>
          <p:nvPr/>
        </p:nvSpPr>
        <p:spPr>
          <a:xfrm>
            <a:off x="146867" y="2644170"/>
            <a:ext cx="3175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rgbClr val="FEFFF3"/>
                </a:solidFill>
                <a:latin typeface="Roseritta" pitchFamily="2" charset="0"/>
              </a:rPr>
              <a:t>CNN</a:t>
            </a:r>
          </a:p>
          <a:p>
            <a:pPr algn="ctr"/>
            <a:r>
              <a:rPr lang="en-US" sz="4800">
                <a:solidFill>
                  <a:srgbClr val="FEFFF3"/>
                </a:solidFill>
                <a:latin typeface="Roseritta" pitchFamily="2" charset="0"/>
              </a:rPr>
              <a:t>WORKING</a:t>
            </a:r>
            <a:endParaRPr lang="en-IN" sz="2800">
              <a:solidFill>
                <a:srgbClr val="FEFFF3"/>
              </a:solidFill>
              <a:latin typeface="Roseritta" pitchFamily="2" charset="0"/>
            </a:endParaRPr>
          </a:p>
        </p:txBody>
      </p:sp>
      <p:pic>
        <p:nvPicPr>
          <p:cNvPr id="4" name="Graphic 3" descr="Gears with solid fill">
            <a:extLst>
              <a:ext uri="{FF2B5EF4-FFF2-40B4-BE49-F238E27FC236}">
                <a16:creationId xmlns:a16="http://schemas.microsoft.com/office/drawing/2014/main" id="{27EEA75C-B860-B15A-2E20-6B9A93F5C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9827" y="3392209"/>
            <a:ext cx="457200" cy="457200"/>
          </a:xfrm>
          <a:prstGeom prst="rect">
            <a:avLst/>
          </a:prstGeom>
        </p:spPr>
      </p:pic>
      <p:pic>
        <p:nvPicPr>
          <p:cNvPr id="10" name="Graphic 9" descr="Gears with solid fill">
            <a:extLst>
              <a:ext uri="{FF2B5EF4-FFF2-40B4-BE49-F238E27FC236}">
                <a16:creationId xmlns:a16="http://schemas.microsoft.com/office/drawing/2014/main" id="{DCBFB2AD-FEB7-3A7A-F1C7-EA8B33087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3380" y="5453531"/>
            <a:ext cx="457200" cy="457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5D8CA-F5E1-E990-F829-62815000B209}"/>
                  </a:ext>
                </a:extLst>
              </p:cNvPr>
              <p:cNvSpPr txBox="1"/>
              <p:nvPr/>
            </p:nvSpPr>
            <p:spPr>
              <a:xfrm>
                <a:off x="4607027" y="5453531"/>
                <a:ext cx="653722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/>
                  <a:t>The gradient descent method iteratively changes the weights to minimize the Loss value.</a:t>
                </a:r>
              </a:p>
              <a:p>
                <a:endParaRPr lang="en-IN" sz="200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en-US" sz="2000" b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en-US" sz="2000"/>
                  <a:t> 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2000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IN" sz="2000"/>
                  <a:t> J(W)</a:t>
                </a:r>
              </a:p>
              <a:p>
                <a:endParaRPr lang="en-IN" sz="2000"/>
              </a:p>
              <a:p>
                <a:endParaRPr lang="en-IN" sz="2000"/>
              </a:p>
              <a:p>
                <a:endParaRPr lang="en-IN" sz="200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5D8CA-F5E1-E990-F829-62815000B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027" y="5453531"/>
                <a:ext cx="6537222" cy="2246769"/>
              </a:xfrm>
              <a:prstGeom prst="rect">
                <a:avLst/>
              </a:prstGeom>
              <a:blipFill>
                <a:blip r:embed="rId4"/>
                <a:stretch>
                  <a:fillRect l="-1026" t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9555B50-DDDF-10B0-5D8C-88E759F95945}"/>
              </a:ext>
            </a:extLst>
          </p:cNvPr>
          <p:cNvSpPr txBox="1"/>
          <p:nvPr/>
        </p:nvSpPr>
        <p:spPr>
          <a:xfrm>
            <a:off x="4607027" y="3392209"/>
            <a:ext cx="734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What does a CNN do to classify images correctly:</a:t>
            </a:r>
          </a:p>
        </p:txBody>
      </p:sp>
      <p:pic>
        <p:nvPicPr>
          <p:cNvPr id="20" name="Picture 19" descr="A purple grid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BE9648FF-1FA2-7699-DC93-41F06B51C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027" y="3962293"/>
            <a:ext cx="2357953" cy="14128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A40C25-6CE5-7DAF-2323-D1DDF37E96A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41" t="8557" r="50000" b="8856"/>
          <a:stretch/>
        </p:blipFill>
        <p:spPr>
          <a:xfrm>
            <a:off x="7375374" y="3822370"/>
            <a:ext cx="2150137" cy="1552806"/>
          </a:xfrm>
          <a:prstGeom prst="rect">
            <a:avLst/>
          </a:prstGeom>
        </p:spPr>
      </p:pic>
      <p:pic>
        <p:nvPicPr>
          <p:cNvPr id="3" name="Picture 2" descr="A diagram of a diagram of a building&#10;&#10;Description automatically generated">
            <a:extLst>
              <a:ext uri="{FF2B5EF4-FFF2-40B4-BE49-F238E27FC236}">
                <a16:creationId xmlns:a16="http://schemas.microsoft.com/office/drawing/2014/main" id="{ADC1C174-AA32-CAA6-E29F-EA234ACEE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3472" y="119860"/>
            <a:ext cx="3532675" cy="2109026"/>
          </a:xfrm>
          <a:prstGeom prst="rect">
            <a:avLst/>
          </a:prstGeom>
        </p:spPr>
      </p:pic>
      <p:pic>
        <p:nvPicPr>
          <p:cNvPr id="8" name="Picture 7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C9E0CC13-8189-050F-85CA-2E7AB91E7A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6371" y="70784"/>
            <a:ext cx="2299825" cy="2034461"/>
          </a:xfrm>
          <a:prstGeom prst="rect">
            <a:avLst/>
          </a:prstGeom>
        </p:spPr>
      </p:pic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F1861FFA-398B-2E37-E1E4-2B6067054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9827" y="2538848"/>
            <a:ext cx="457200" cy="45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218067-8BAA-FA01-52BA-ECF62FC8A52F}"/>
              </a:ext>
            </a:extLst>
          </p:cNvPr>
          <p:cNvSpPr txBox="1"/>
          <p:nvPr/>
        </p:nvSpPr>
        <p:spPr>
          <a:xfrm>
            <a:off x="4607027" y="2538848"/>
            <a:ext cx="734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Weights = {Filter values , Weights of Fully connected Layer}</a:t>
            </a:r>
          </a:p>
        </p:txBody>
      </p:sp>
    </p:spTree>
    <p:extLst>
      <p:ext uri="{BB962C8B-B14F-4D97-AF65-F5344CB8AC3E}">
        <p14:creationId xmlns:p14="http://schemas.microsoft.com/office/powerpoint/2010/main" val="2966936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D4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945095-7116-9FDD-9F27-8CA3E0857C02}"/>
              </a:ext>
            </a:extLst>
          </p:cNvPr>
          <p:cNvSpPr/>
          <p:nvPr/>
        </p:nvSpPr>
        <p:spPr>
          <a:xfrm>
            <a:off x="1" y="16786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6ADF8B9-359C-D80B-1A4C-73B727A9801B}"/>
              </a:ext>
            </a:extLst>
          </p:cNvPr>
          <p:cNvSpPr/>
          <p:nvPr/>
        </p:nvSpPr>
        <p:spPr>
          <a:xfrm>
            <a:off x="1836911" y="2260296"/>
            <a:ext cx="2523744" cy="252374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1FBF3728-E4F7-0040-9D68-FF0FABAC872D}"/>
              </a:ext>
            </a:extLst>
          </p:cNvPr>
          <p:cNvSpPr/>
          <p:nvPr/>
        </p:nvSpPr>
        <p:spPr>
          <a:xfrm>
            <a:off x="1750043" y="2173428"/>
            <a:ext cx="2697480" cy="2697480"/>
          </a:xfrm>
          <a:prstGeom prst="blockArc">
            <a:avLst>
              <a:gd name="adj1" fmla="val 16153281"/>
              <a:gd name="adj2" fmla="val 18274588"/>
              <a:gd name="adj3" fmla="val 3609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highlight>
                <a:srgbClr val="808080"/>
              </a:highlight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8C54897E-FFEF-5553-F25E-F88BACFBFE1E}"/>
              </a:ext>
            </a:extLst>
          </p:cNvPr>
          <p:cNvSpPr/>
          <p:nvPr/>
        </p:nvSpPr>
        <p:spPr>
          <a:xfrm rot="949509">
            <a:off x="1750043" y="2173428"/>
            <a:ext cx="2697480" cy="2697480"/>
          </a:xfrm>
          <a:prstGeom prst="blockArc">
            <a:avLst>
              <a:gd name="adj1" fmla="val 17319455"/>
              <a:gd name="adj2" fmla="val 19412307"/>
              <a:gd name="adj3" fmla="val 40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A0ECB211-7C1C-DE3B-DBAA-1FE901AF0D5A}"/>
              </a:ext>
            </a:extLst>
          </p:cNvPr>
          <p:cNvSpPr/>
          <p:nvPr/>
        </p:nvSpPr>
        <p:spPr>
          <a:xfrm rot="8060716">
            <a:off x="1750043" y="2173428"/>
            <a:ext cx="2697480" cy="2697480"/>
          </a:xfrm>
          <a:prstGeom prst="blockArc">
            <a:avLst>
              <a:gd name="adj1" fmla="val 16767278"/>
              <a:gd name="adj2" fmla="val 18858981"/>
              <a:gd name="adj3" fmla="val 3561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48E8B722-2921-93E4-AF62-84EE227B1AD3}"/>
              </a:ext>
            </a:extLst>
          </p:cNvPr>
          <p:cNvSpPr/>
          <p:nvPr/>
        </p:nvSpPr>
        <p:spPr>
          <a:xfrm rot="5028086">
            <a:off x="1750043" y="2173428"/>
            <a:ext cx="2697480" cy="2697480"/>
          </a:xfrm>
          <a:prstGeom prst="blockArc">
            <a:avLst>
              <a:gd name="adj1" fmla="val 17896802"/>
              <a:gd name="adj2" fmla="val 19845043"/>
              <a:gd name="adj3" fmla="val 3084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D453BF90-7466-E9D9-3614-B73A242E770E}"/>
              </a:ext>
            </a:extLst>
          </p:cNvPr>
          <p:cNvSpPr/>
          <p:nvPr/>
        </p:nvSpPr>
        <p:spPr>
          <a:xfrm>
            <a:off x="1119107" y="1615070"/>
            <a:ext cx="3959352" cy="3959352"/>
          </a:xfrm>
          <a:prstGeom prst="arc">
            <a:avLst>
              <a:gd name="adj1" fmla="val 16200000"/>
              <a:gd name="adj2" fmla="val 5281289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397EB7-BBD6-4A0E-708A-CB2F65E1C979}"/>
              </a:ext>
            </a:extLst>
          </p:cNvPr>
          <p:cNvSpPr/>
          <p:nvPr/>
        </p:nvSpPr>
        <p:spPr>
          <a:xfrm>
            <a:off x="5837197" y="839064"/>
            <a:ext cx="3814564" cy="89968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14CBFA7-0C3A-26E5-43C9-C0E2B18136DD}"/>
              </a:ext>
            </a:extLst>
          </p:cNvPr>
          <p:cNvSpPr/>
          <p:nvPr/>
        </p:nvSpPr>
        <p:spPr>
          <a:xfrm>
            <a:off x="6478682" y="2035683"/>
            <a:ext cx="4721910" cy="89968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7AE697D-2E3E-25C0-1552-5C4BC3EAE228}"/>
              </a:ext>
            </a:extLst>
          </p:cNvPr>
          <p:cNvSpPr/>
          <p:nvPr/>
        </p:nvSpPr>
        <p:spPr>
          <a:xfrm>
            <a:off x="6437561" y="4287906"/>
            <a:ext cx="4721910" cy="89968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29D83F3-A1FE-8296-B341-C276AAA37587}"/>
              </a:ext>
            </a:extLst>
          </p:cNvPr>
          <p:cNvSpPr/>
          <p:nvPr/>
        </p:nvSpPr>
        <p:spPr>
          <a:xfrm>
            <a:off x="5786175" y="5315748"/>
            <a:ext cx="3814564" cy="899688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9FCD692-B76B-8EFF-44E1-F3E68FAC2042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876193" y="1283578"/>
            <a:ext cx="571330" cy="423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1FF1D59-E742-6DD5-C580-27616CB9CFDD}"/>
              </a:ext>
            </a:extLst>
          </p:cNvPr>
          <p:cNvSpPr/>
          <p:nvPr/>
        </p:nvSpPr>
        <p:spPr>
          <a:xfrm>
            <a:off x="5770941" y="847536"/>
            <a:ext cx="824913" cy="8996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2553093-BD3E-DB18-6866-F48FEE426E11}"/>
              </a:ext>
            </a:extLst>
          </p:cNvPr>
          <p:cNvSpPr/>
          <p:nvPr/>
        </p:nvSpPr>
        <p:spPr>
          <a:xfrm>
            <a:off x="6483097" y="2039700"/>
            <a:ext cx="824913" cy="8996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D73D36D-D39C-E7FB-AFFB-687FA24B28DA}"/>
              </a:ext>
            </a:extLst>
          </p:cNvPr>
          <p:cNvSpPr/>
          <p:nvPr/>
        </p:nvSpPr>
        <p:spPr>
          <a:xfrm>
            <a:off x="6437562" y="4281408"/>
            <a:ext cx="824913" cy="89771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8197C08-5BC4-F07B-0BA2-C9405E0D6CD0}"/>
              </a:ext>
            </a:extLst>
          </p:cNvPr>
          <p:cNvSpPr/>
          <p:nvPr/>
        </p:nvSpPr>
        <p:spPr>
          <a:xfrm>
            <a:off x="5786176" y="5324224"/>
            <a:ext cx="824913" cy="89771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05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CF2E9B-56B9-C984-8A90-3EB4A0C8AFDF}"/>
              </a:ext>
            </a:extLst>
          </p:cNvPr>
          <p:cNvSpPr txBox="1"/>
          <p:nvPr/>
        </p:nvSpPr>
        <p:spPr>
          <a:xfrm>
            <a:off x="7261716" y="1055295"/>
            <a:ext cx="172629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latin typeface="Calibri"/>
                <a:cs typeface="Calibri"/>
              </a:rPr>
              <a:t>Baseline Model: Initial model accuracy : 95%</a:t>
            </a:r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3DB970-DD21-C365-DEB5-3D9C002D0F44}"/>
              </a:ext>
            </a:extLst>
          </p:cNvPr>
          <p:cNvSpPr txBox="1"/>
          <p:nvPr/>
        </p:nvSpPr>
        <p:spPr>
          <a:xfrm>
            <a:off x="7627882" y="2268956"/>
            <a:ext cx="3164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FGSM, PGD, BIM, CW attacks are simulated.</a:t>
            </a:r>
          </a:p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Impact on model accuracy visualized.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8CBED8-788A-DE46-709D-2D04A6B6CE66}"/>
              </a:ext>
            </a:extLst>
          </p:cNvPr>
          <p:cNvSpPr txBox="1"/>
          <p:nvPr/>
        </p:nvSpPr>
        <p:spPr>
          <a:xfrm>
            <a:off x="6887796" y="5375948"/>
            <a:ext cx="26089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Comparative analysis: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Baseline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Attacked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 Post-Adversarial Training Model</a:t>
            </a:r>
          </a:p>
          <a:p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A9FC1B0-FEF0-1133-6659-C167C1F386B0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4447522" y="1281580"/>
            <a:ext cx="1323419" cy="1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52CF63A-BC80-DAE2-A6B7-66E9054136BF}"/>
              </a:ext>
            </a:extLst>
          </p:cNvPr>
          <p:cNvCxnSpPr>
            <a:cxnSpLocks/>
          </p:cNvCxnSpPr>
          <p:nvPr/>
        </p:nvCxnSpPr>
        <p:spPr>
          <a:xfrm flipV="1">
            <a:off x="4764209" y="2450535"/>
            <a:ext cx="1673352" cy="44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50928E6-085F-45DD-BAD1-B91326FECC42}"/>
              </a:ext>
            </a:extLst>
          </p:cNvPr>
          <p:cNvCxnSpPr>
            <a:cxnSpLocks/>
            <a:stCxn id="19" idx="6"/>
            <a:endCxn id="36" idx="2"/>
          </p:cNvCxnSpPr>
          <p:nvPr/>
        </p:nvCxnSpPr>
        <p:spPr>
          <a:xfrm>
            <a:off x="4807643" y="4715460"/>
            <a:ext cx="1629919" cy="148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AC7D8BE-30FD-2443-A310-662204FCCC2B}"/>
              </a:ext>
            </a:extLst>
          </p:cNvPr>
          <p:cNvCxnSpPr>
            <a:cxnSpLocks/>
          </p:cNvCxnSpPr>
          <p:nvPr/>
        </p:nvCxnSpPr>
        <p:spPr>
          <a:xfrm>
            <a:off x="4015991" y="5416688"/>
            <a:ext cx="621792" cy="402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80ADF0D-D0B9-B624-2046-A9EA6A2E4A63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4637783" y="5773081"/>
            <a:ext cx="1148393" cy="44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nector 15">
            <a:extLst>
              <a:ext uri="{FF2B5EF4-FFF2-40B4-BE49-F238E27FC236}">
                <a16:creationId xmlns:a16="http://schemas.microsoft.com/office/drawing/2014/main" id="{19C4B5EC-1EAB-1E13-A916-776607773B1F}"/>
              </a:ext>
            </a:extLst>
          </p:cNvPr>
          <p:cNvSpPr/>
          <p:nvPr/>
        </p:nvSpPr>
        <p:spPr>
          <a:xfrm>
            <a:off x="3762371" y="1687313"/>
            <a:ext cx="133351" cy="137160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808080"/>
              </a:highlight>
            </a:endParaRPr>
          </a:p>
        </p:txBody>
      </p:sp>
      <p:sp>
        <p:nvSpPr>
          <p:cNvPr id="18" name="Connector 17">
            <a:extLst>
              <a:ext uri="{FF2B5EF4-FFF2-40B4-BE49-F238E27FC236}">
                <a16:creationId xmlns:a16="http://schemas.microsoft.com/office/drawing/2014/main" id="{5B789573-E59C-0827-2C3D-AE80F8521A3D}"/>
              </a:ext>
            </a:extLst>
          </p:cNvPr>
          <p:cNvSpPr/>
          <p:nvPr/>
        </p:nvSpPr>
        <p:spPr>
          <a:xfrm>
            <a:off x="4630858" y="2386444"/>
            <a:ext cx="133351" cy="137160"/>
          </a:xfrm>
          <a:prstGeom prst="flowChartConnector">
            <a:avLst/>
          </a:prstGeom>
          <a:solidFill>
            <a:srgbClr val="FFC000"/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nector 18">
            <a:extLst>
              <a:ext uri="{FF2B5EF4-FFF2-40B4-BE49-F238E27FC236}">
                <a16:creationId xmlns:a16="http://schemas.microsoft.com/office/drawing/2014/main" id="{950E4B81-7E29-382D-CFE8-5A9B7F9FCD6A}"/>
              </a:ext>
            </a:extLst>
          </p:cNvPr>
          <p:cNvSpPr/>
          <p:nvPr/>
        </p:nvSpPr>
        <p:spPr>
          <a:xfrm>
            <a:off x="4674292" y="4646880"/>
            <a:ext cx="133351" cy="137160"/>
          </a:xfrm>
          <a:prstGeom prst="flowChartConnector">
            <a:avLst/>
          </a:prstGeom>
          <a:solidFill>
            <a:srgbClr val="00B0F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nector 19">
            <a:extLst>
              <a:ext uri="{FF2B5EF4-FFF2-40B4-BE49-F238E27FC236}">
                <a16:creationId xmlns:a16="http://schemas.microsoft.com/office/drawing/2014/main" id="{0846D5BD-6C03-24E4-B208-CA136BD243CA}"/>
              </a:ext>
            </a:extLst>
          </p:cNvPr>
          <p:cNvSpPr/>
          <p:nvPr/>
        </p:nvSpPr>
        <p:spPr>
          <a:xfrm>
            <a:off x="3905249" y="5312880"/>
            <a:ext cx="133351" cy="13716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A33DB03-BE1C-38E6-F749-34F0C91397B6}"/>
              </a:ext>
            </a:extLst>
          </p:cNvPr>
          <p:cNvSpPr txBox="1"/>
          <p:nvPr/>
        </p:nvSpPr>
        <p:spPr>
          <a:xfrm>
            <a:off x="1975302" y="3013501"/>
            <a:ext cx="2246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</a:p>
          <a:p>
            <a:pPr algn="ctr"/>
            <a:r>
              <a:rPr lang="en-US" sz="2400" b="1"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0B7A5594-254B-549E-B2E5-7127365CFA0E}"/>
              </a:ext>
            </a:extLst>
          </p:cNvPr>
          <p:cNvSpPr/>
          <p:nvPr/>
        </p:nvSpPr>
        <p:spPr>
          <a:xfrm rot="2987087">
            <a:off x="1757743" y="2182530"/>
            <a:ext cx="2697480" cy="2697480"/>
          </a:xfrm>
          <a:prstGeom prst="blockArc">
            <a:avLst>
              <a:gd name="adj1" fmla="val 17335583"/>
              <a:gd name="adj2" fmla="val 19915625"/>
              <a:gd name="adj3" fmla="val 355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nector 14">
            <a:extLst>
              <a:ext uri="{FF2B5EF4-FFF2-40B4-BE49-F238E27FC236}">
                <a16:creationId xmlns:a16="http://schemas.microsoft.com/office/drawing/2014/main" id="{4DC11276-EA83-982C-B4CB-679DAE0927A6}"/>
              </a:ext>
            </a:extLst>
          </p:cNvPr>
          <p:cNvSpPr/>
          <p:nvPr/>
        </p:nvSpPr>
        <p:spPr>
          <a:xfrm>
            <a:off x="5013151" y="3473436"/>
            <a:ext cx="133351" cy="137160"/>
          </a:xfrm>
          <a:prstGeom prst="flowChartConnector">
            <a:avLst/>
          </a:prstGeom>
          <a:solidFill>
            <a:schemeClr val="accent2"/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77D430-D086-5FAB-933C-6B24BE8CF222}"/>
              </a:ext>
            </a:extLst>
          </p:cNvPr>
          <p:cNvCxnSpPr>
            <a:stCxn id="15" idx="6"/>
          </p:cNvCxnSpPr>
          <p:nvPr/>
        </p:nvCxnSpPr>
        <p:spPr>
          <a:xfrm>
            <a:off x="5146502" y="3542016"/>
            <a:ext cx="15114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795EA31-AAC7-FDF2-1873-F1105421A751}"/>
              </a:ext>
            </a:extLst>
          </p:cNvPr>
          <p:cNvSpPr/>
          <p:nvPr/>
        </p:nvSpPr>
        <p:spPr>
          <a:xfrm>
            <a:off x="6657975" y="3098556"/>
            <a:ext cx="4721910" cy="89968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AEE7F59-49F7-E833-7A6C-C3961327DC50}"/>
              </a:ext>
            </a:extLst>
          </p:cNvPr>
          <p:cNvSpPr/>
          <p:nvPr/>
        </p:nvSpPr>
        <p:spPr>
          <a:xfrm>
            <a:off x="6664803" y="3105054"/>
            <a:ext cx="824913" cy="8996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AAEFE7-CDA3-6082-97EC-79F1DF1FB754}"/>
              </a:ext>
            </a:extLst>
          </p:cNvPr>
          <p:cNvSpPr txBox="1"/>
          <p:nvPr/>
        </p:nvSpPr>
        <p:spPr>
          <a:xfrm>
            <a:off x="7613430" y="4507720"/>
            <a:ext cx="2413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Model Training with adversarial attacks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CC2D9C-BB80-7444-4783-B9CEF610478B}"/>
              </a:ext>
            </a:extLst>
          </p:cNvPr>
          <p:cNvSpPr txBox="1"/>
          <p:nvPr/>
        </p:nvSpPr>
        <p:spPr>
          <a:xfrm>
            <a:off x="7885054" y="3403516"/>
            <a:ext cx="2694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Federated Learning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72991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8" grpId="0" animBg="1"/>
      <p:bldP spid="9" grpId="0" animBg="1"/>
      <p:bldP spid="22" grpId="0" animBg="1"/>
      <p:bldP spid="24" grpId="0" animBg="1"/>
      <p:bldP spid="25" grpId="0" animBg="1"/>
      <p:bldP spid="26" grpId="0" animBg="1"/>
      <p:bldP spid="29" grpId="0" animBg="1"/>
      <p:bldP spid="35" grpId="0" animBg="1"/>
      <p:bldP spid="36" grpId="0" animBg="1"/>
      <p:bldP spid="37" grpId="0" animBg="1"/>
      <p:bldP spid="42" grpId="0"/>
      <p:bldP spid="43" grpId="0"/>
      <p:bldP spid="45" grpId="0"/>
      <p:bldP spid="16" grpId="0" animBg="1"/>
      <p:bldP spid="18" grpId="0" animBg="1"/>
      <p:bldP spid="19" grpId="0" animBg="1"/>
      <p:bldP spid="20" grpId="0" animBg="1"/>
      <p:bldP spid="94" grpId="0"/>
      <p:bldP spid="10" grpId="0" animBg="1"/>
      <p:bldP spid="15" grpId="0" animBg="1"/>
      <p:bldP spid="23" grpId="0" animBg="1"/>
      <p:bldP spid="27" grpId="0" animBg="1"/>
      <p:bldP spid="44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4F230-F51D-612D-EEE2-D17007154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48D9DD2-E65B-B2B7-ABDB-0B7DCAAAAB51}"/>
              </a:ext>
            </a:extLst>
          </p:cNvPr>
          <p:cNvSpPr/>
          <p:nvPr/>
        </p:nvSpPr>
        <p:spPr>
          <a:xfrm>
            <a:off x="0" y="7773"/>
            <a:ext cx="3571277" cy="6872453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9115C0-A7B4-3A79-E63C-27EB1CB66432}"/>
              </a:ext>
            </a:extLst>
          </p:cNvPr>
          <p:cNvSpPr/>
          <p:nvPr/>
        </p:nvSpPr>
        <p:spPr>
          <a:xfrm>
            <a:off x="3559277" y="22226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AF321A-1525-CD5B-3A14-FB2FFE7B80FE}"/>
              </a:ext>
            </a:extLst>
          </p:cNvPr>
          <p:cNvSpPr txBox="1"/>
          <p:nvPr/>
        </p:nvSpPr>
        <p:spPr>
          <a:xfrm>
            <a:off x="191730" y="1830850"/>
            <a:ext cx="317581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4000">
                <a:solidFill>
                  <a:srgbClr val="FEFFF3"/>
                </a:solidFill>
                <a:latin typeface="Roseritta"/>
              </a:rPr>
              <a:t>Adversarial</a:t>
            </a:r>
            <a:r>
              <a:rPr lang="en-IN" sz="4000" b="1">
                <a:solidFill>
                  <a:srgbClr val="C00000"/>
                </a:solidFill>
                <a:latin typeface="Aptos"/>
              </a:rPr>
              <a:t> </a:t>
            </a:r>
          </a:p>
          <a:p>
            <a:pPr algn="ctr"/>
            <a:r>
              <a:rPr lang="en-IN" sz="4000">
                <a:solidFill>
                  <a:srgbClr val="FEFFF3"/>
                </a:solidFill>
                <a:latin typeface="Roseritta"/>
              </a:rPr>
              <a:t>attack</a:t>
            </a:r>
            <a:endParaRPr lang="en-US" sz="4000">
              <a:solidFill>
                <a:srgbClr val="FEFFF3"/>
              </a:solidFill>
              <a:latin typeface="Roseritta"/>
            </a:endParaRPr>
          </a:p>
        </p:txBody>
      </p:sp>
      <p:pic>
        <p:nvPicPr>
          <p:cNvPr id="4" name="Graphic 3" descr="Gears with solid fill">
            <a:extLst>
              <a:ext uri="{FF2B5EF4-FFF2-40B4-BE49-F238E27FC236}">
                <a16:creationId xmlns:a16="http://schemas.microsoft.com/office/drawing/2014/main" id="{65B4278D-CF8E-8E66-676E-00B4FF38B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148" y="454737"/>
            <a:ext cx="457200" cy="457200"/>
          </a:xfrm>
          <a:prstGeom prst="rect">
            <a:avLst/>
          </a:prstGeom>
        </p:spPr>
      </p:pic>
      <p:pic>
        <p:nvPicPr>
          <p:cNvPr id="10" name="Graphic 9" descr="Gears with solid fill">
            <a:extLst>
              <a:ext uri="{FF2B5EF4-FFF2-40B4-BE49-F238E27FC236}">
                <a16:creationId xmlns:a16="http://schemas.microsoft.com/office/drawing/2014/main" id="{E5BF8773-4E8C-B884-6DBD-B86079E9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0716" y="2263970"/>
            <a:ext cx="457200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B82A11-215A-82D4-722E-2AEAF7D0401E}"/>
              </a:ext>
            </a:extLst>
          </p:cNvPr>
          <p:cNvSpPr txBox="1"/>
          <p:nvPr/>
        </p:nvSpPr>
        <p:spPr>
          <a:xfrm>
            <a:off x="4560348" y="454737"/>
            <a:ext cx="734838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2000">
                <a:ea typeface="+mn-lt"/>
                <a:cs typeface="+mn-lt"/>
              </a:rPr>
              <a:t>An </a:t>
            </a:r>
            <a:r>
              <a:rPr lang="en-US" sz="2000" b="1">
                <a:ea typeface="+mn-lt"/>
                <a:cs typeface="+mn-lt"/>
              </a:rPr>
              <a:t>adversarial attack</a:t>
            </a:r>
            <a:r>
              <a:rPr lang="en-US" sz="2000">
                <a:ea typeface="+mn-lt"/>
                <a:cs typeface="+mn-lt"/>
              </a:rPr>
              <a:t> is a deliberate manipulation of input data to fool a machine learning model, causing it to make incorrect predictions or classifications.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466F3-5C3E-882B-3F43-CD39F563833B}"/>
              </a:ext>
            </a:extLst>
          </p:cNvPr>
          <p:cNvSpPr txBox="1"/>
          <p:nvPr/>
        </p:nvSpPr>
        <p:spPr>
          <a:xfrm>
            <a:off x="4666281" y="2354451"/>
            <a:ext cx="714730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+mn-lt"/>
                <a:cs typeface="+mn-lt"/>
              </a:rPr>
              <a:t>Adversarial examples:</a:t>
            </a:r>
            <a:r>
              <a:rPr lang="en-US" sz="2000">
                <a:ea typeface="+mn-lt"/>
                <a:cs typeface="+mn-lt"/>
              </a:rPr>
              <a:t> 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 sz="2000">
                <a:ea typeface="+mn-lt"/>
                <a:cs typeface="+mn-lt"/>
              </a:rPr>
              <a:t>Adversarial examples are inputs crafted by making slight perturbations to legitimate inputs with the intent of misleading machine learning models</a:t>
            </a:r>
            <a:endParaRPr lang="en-US"/>
          </a:p>
        </p:txBody>
      </p:sp>
      <p:pic>
        <p:nvPicPr>
          <p:cNvPr id="2050" name="Picture 2" descr="Adversarial examples: attacks and defenses in the physical world |  International Journal of Machine Learning and Cybernetics">
            <a:extLst>
              <a:ext uri="{FF2B5EF4-FFF2-40B4-BE49-F238E27FC236}">
                <a16:creationId xmlns:a16="http://schemas.microsoft.com/office/drawing/2014/main" id="{0D5CC6F1-A624-43BB-F7B1-83B9ECB3C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464" y="3807556"/>
            <a:ext cx="6534154" cy="2943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768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68B040B5-83FA-7F98-50C5-C9FB4344C0E9}"/>
              </a:ext>
            </a:extLst>
          </p:cNvPr>
          <p:cNvSpPr/>
          <p:nvPr/>
        </p:nvSpPr>
        <p:spPr>
          <a:xfrm>
            <a:off x="0" y="3455767"/>
            <a:ext cx="12203110" cy="4151533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CF6588-A25B-D528-5546-20DAA8D0953D}"/>
              </a:ext>
            </a:extLst>
          </p:cNvPr>
          <p:cNvSpPr/>
          <p:nvPr/>
        </p:nvSpPr>
        <p:spPr>
          <a:xfrm>
            <a:off x="0" y="3402233"/>
            <a:ext cx="12203110" cy="34149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F44678-D00A-D195-2F46-9ABFB5856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02233"/>
            <a:ext cx="5365954" cy="3455767"/>
          </a:xfrm>
          <a:solidFill>
            <a:schemeClr val="tx1"/>
          </a:solidFill>
        </p:spPr>
        <p:txBody>
          <a:bodyPr anchor="t">
            <a:normAutofit/>
          </a:bodyPr>
          <a:lstStyle/>
          <a:p>
            <a:pPr algn="ctr"/>
            <a:br>
              <a:rPr lang="en-US" sz="3200" b="1">
                <a:solidFill>
                  <a:schemeClr val="bg1"/>
                </a:solidFill>
              </a:rPr>
            </a:br>
            <a:br>
              <a:rPr lang="en-US" sz="3200" b="1">
                <a:solidFill>
                  <a:schemeClr val="bg1"/>
                </a:solidFill>
              </a:rPr>
            </a:br>
            <a:r>
              <a:rPr lang="en-US" sz="3200" b="1">
                <a:solidFill>
                  <a:schemeClr val="bg1"/>
                </a:solidFill>
              </a:rPr>
              <a:t>FGSM(Fast Gradient Signed Method)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DC2D3-252A-E1D5-181C-4973F2EEA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22" y="943919"/>
            <a:ext cx="10459156" cy="2248719"/>
          </a:xfrm>
          <a:prstGeom prst="rect">
            <a:avLst/>
          </a:prstGeom>
          <a:noFill/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952C56-EE0E-C94A-9A44-E17DD73E8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6300" y="394327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7E2A6F-B7C9-33DC-8B62-CB9EF68147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87844" y="3854885"/>
                <a:ext cx="5365955" cy="238455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/>
                  <a:t>FGSM is a simple and efficient method used to generate adversarial examples by applying small perturbations to input data, making the model misclassify the input.</a:t>
                </a:r>
              </a:p>
              <a:p>
                <a:endParaRPr lang="en-US" sz="2000"/>
              </a:p>
              <a:p>
                <a:pPr marL="0" indent="0">
                  <a:buNone/>
                </a:pPr>
                <a:r>
                  <a:rPr lang="es-ES" sz="2000"/>
                  <a:t>                           </a:t>
                </a:r>
                <a14:m>
                  <m:oMath xmlns:m="http://schemas.openxmlformats.org/officeDocument/2006/math">
                    <m:r>
                      <a:rPr lang="es-E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^=</m:t>
                    </m:r>
                    <m:r>
                      <a:rPr lang="es-E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⋅</m:t>
                    </m:r>
                    <m:r>
                      <a:rPr lang="es-E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s-E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ES" sz="2000" i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∇</m:t>
                    </m:r>
                    <m:r>
                      <a:rPr lang="es-E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​</m:t>
                    </m:r>
                    <m:r>
                      <a:rPr lang="es-E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𝐽</m:t>
                    </m:r>
                    <m:r>
                      <a:rPr lang="es-E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2000" i="1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/>
              </a:p>
              <a:p>
                <a:pPr marL="0" marR="0" lvl="0" indent="0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20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7E2A6F-B7C9-33DC-8B62-CB9EF6814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7844" y="3854885"/>
                <a:ext cx="5365955" cy="2384552"/>
              </a:xfrm>
              <a:blipFill>
                <a:blip r:embed="rId3"/>
                <a:stretch>
                  <a:fillRect l="-1136" t="-2296" r="-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54FFBB47-3EBA-F845-1D57-8BCBFD3B0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644" y="3943277"/>
            <a:ext cx="457200" cy="4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0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02E71-2974-1662-C36F-BF8A2BC64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F54F8C-AD0D-9A54-2848-4DC49A93B8DD}"/>
              </a:ext>
            </a:extLst>
          </p:cNvPr>
          <p:cNvSpPr/>
          <p:nvPr/>
        </p:nvSpPr>
        <p:spPr>
          <a:xfrm>
            <a:off x="3559277" y="-16786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53E177-75D8-7A8E-762F-2EBFF62BAA61}"/>
              </a:ext>
            </a:extLst>
          </p:cNvPr>
          <p:cNvSpPr/>
          <p:nvPr/>
        </p:nvSpPr>
        <p:spPr>
          <a:xfrm>
            <a:off x="3555304" y="16786"/>
            <a:ext cx="8632723" cy="48766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947704-4CA8-2392-0ED3-DA58DB4640E0}"/>
              </a:ext>
            </a:extLst>
          </p:cNvPr>
          <p:cNvSpPr/>
          <p:nvPr/>
        </p:nvSpPr>
        <p:spPr>
          <a:xfrm>
            <a:off x="-3973" y="-16786"/>
            <a:ext cx="3559277" cy="6883511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E88F3-6A55-391A-2D29-519C8A8E9147}"/>
              </a:ext>
            </a:extLst>
          </p:cNvPr>
          <p:cNvSpPr txBox="1"/>
          <p:nvPr/>
        </p:nvSpPr>
        <p:spPr>
          <a:xfrm>
            <a:off x="244578" y="2066164"/>
            <a:ext cx="31758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BIM(Basic Iterative Method)</a:t>
            </a:r>
            <a:endParaRPr lang="en-IN" sz="3200">
              <a:solidFill>
                <a:schemeClr val="bg1"/>
              </a:solidFill>
            </a:endParaRPr>
          </a:p>
        </p:txBody>
      </p:sp>
      <p:pic>
        <p:nvPicPr>
          <p:cNvPr id="17" name="Graphic 16" descr="Gears with solid fill">
            <a:extLst>
              <a:ext uri="{FF2B5EF4-FFF2-40B4-BE49-F238E27FC236}">
                <a16:creationId xmlns:a16="http://schemas.microsoft.com/office/drawing/2014/main" id="{26A50031-F51F-6916-98EA-517D7DA25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1109" y="5181509"/>
            <a:ext cx="457200" cy="457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D24192-372C-A0FA-094E-12519FE305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96" t="2360" r="5077"/>
          <a:stretch/>
        </p:blipFill>
        <p:spPr>
          <a:xfrm>
            <a:off x="3551331" y="-8725"/>
            <a:ext cx="8628750" cy="48430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8463ED7-63F4-8435-05FE-60B581BF76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7006" y="5166845"/>
                <a:ext cx="7957697" cy="142848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1700"/>
                  <a:t>BIM is an iterative adversarial attack method that applies small perturbations to the input data in multiple steps, refining the adversarial example after each iteration.</a:t>
                </a:r>
              </a:p>
              <a:p>
                <a:endParaRPr lang="en-US" sz="17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𝑥𝑡</m:t>
                      </m:r>
                      <m:r>
                        <a:rPr lang="en-US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+1​=</m:t>
                      </m:r>
                      <m:r>
                        <a:rPr lang="en-US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𝑐𝑙𝑖𝑝𝑥</m:t>
                      </m:r>
                      <m:r>
                        <a:rPr lang="en-US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l-G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​(</m:t>
                      </m:r>
                      <m:r>
                        <a:rPr lang="en-US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𝑥𝑡</m:t>
                      </m:r>
                      <m:r>
                        <a:rPr lang="en-US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​+</m:t>
                      </m:r>
                      <m:r>
                        <a:rPr lang="el-G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l-G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700" i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en-US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l-G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𝑥𝑡</m:t>
                      </m:r>
                      <m:r>
                        <a:rPr lang="en-US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​,</m:t>
                      </m:r>
                      <m:r>
                        <a:rPr lang="en-US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)))</m:t>
                      </m:r>
                    </m:oMath>
                  </m:oMathPara>
                </a14:m>
                <a:endParaRPr lang="en-US" sz="17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17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8463ED7-63F4-8435-05FE-60B581BF76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7006" y="5166845"/>
                <a:ext cx="7957697" cy="1428487"/>
              </a:xfrm>
              <a:blipFill>
                <a:blip r:embed="rId5"/>
                <a:stretch>
                  <a:fillRect l="-459" t="-2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3495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7D1E5-A12F-DFD2-3F5B-7160D091C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18273B-304C-93B3-533C-83DF6314D554}"/>
              </a:ext>
            </a:extLst>
          </p:cNvPr>
          <p:cNvSpPr/>
          <p:nvPr/>
        </p:nvSpPr>
        <p:spPr>
          <a:xfrm>
            <a:off x="3555304" y="-16786"/>
            <a:ext cx="870681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endParaRPr lang="en-US" sz="18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2757BF-1494-0B86-2027-5B5EF619283D}"/>
              </a:ext>
            </a:extLst>
          </p:cNvPr>
          <p:cNvSpPr/>
          <p:nvPr/>
        </p:nvSpPr>
        <p:spPr>
          <a:xfrm>
            <a:off x="3555304" y="16786"/>
            <a:ext cx="8632723" cy="28059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445A65C-5034-4D2E-05AF-FE7DEE75F0AE}"/>
              </a:ext>
            </a:extLst>
          </p:cNvPr>
          <p:cNvSpPr/>
          <p:nvPr/>
        </p:nvSpPr>
        <p:spPr>
          <a:xfrm>
            <a:off x="-3973" y="-1"/>
            <a:ext cx="3559277" cy="6866725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9D08D-ACB8-69AC-2384-7A0388DFC287}"/>
              </a:ext>
            </a:extLst>
          </p:cNvPr>
          <p:cNvSpPr txBox="1"/>
          <p:nvPr/>
        </p:nvSpPr>
        <p:spPr>
          <a:xfrm>
            <a:off x="244578" y="2066164"/>
            <a:ext cx="30992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PGD</a:t>
            </a:r>
          </a:p>
          <a:p>
            <a:pPr algn="ctr"/>
            <a:r>
              <a:rPr lang="en-US" sz="3200">
                <a:solidFill>
                  <a:schemeClr val="bg1"/>
                </a:solidFill>
              </a:rPr>
              <a:t>(Projected Gradient Descent Attack)</a:t>
            </a:r>
            <a:endParaRPr lang="en-IN" sz="3200">
              <a:solidFill>
                <a:srgbClr val="FEFFF3"/>
              </a:solidFill>
              <a:latin typeface="Roseritta" pitchFamily="2" charset="0"/>
            </a:endParaRPr>
          </a:p>
        </p:txBody>
      </p:sp>
      <p:pic>
        <p:nvPicPr>
          <p:cNvPr id="4" name="Graphic 3" descr="Gears with solid fill">
            <a:extLst>
              <a:ext uri="{FF2B5EF4-FFF2-40B4-BE49-F238E27FC236}">
                <a16:creationId xmlns:a16="http://schemas.microsoft.com/office/drawing/2014/main" id="{AF228CC3-91A5-DBB0-D425-C0F204856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088" y="3321625"/>
            <a:ext cx="457200" cy="440414"/>
          </a:xfrm>
          <a:prstGeom prst="rect">
            <a:avLst/>
          </a:prstGeom>
        </p:spPr>
      </p:pic>
      <p:pic>
        <p:nvPicPr>
          <p:cNvPr id="5" name="Picture 4" descr="A yellow school bus with a white background">
            <a:extLst>
              <a:ext uri="{FF2B5EF4-FFF2-40B4-BE49-F238E27FC236}">
                <a16:creationId xmlns:a16="http://schemas.microsoft.com/office/drawing/2014/main" id="{BD3ACEB1-713E-1D0D-2397-1855D7D9F3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" b="9395"/>
          <a:stretch/>
        </p:blipFill>
        <p:spPr>
          <a:xfrm>
            <a:off x="3555304" y="0"/>
            <a:ext cx="8268929" cy="26889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0959EBB-11B2-97CE-F39D-81109C1D0F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26194" y="3283525"/>
                <a:ext cx="7309471" cy="31223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700"/>
                  <a:t>PGD is an iterative extension of the Fast Gradient Sign Method (FGSM). It performs multiple gradient updates to generate adversarial examples that are more potent and harder to detect.</a:t>
                </a:r>
              </a:p>
              <a:p>
                <a:pPr marL="0" indent="0">
                  <a:buNone/>
                </a:pPr>
                <a:endParaRPr lang="en-US" sz="17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′ = </m:t>
                      </m:r>
                      <m:r>
                        <a:rPr lang="en-US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17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l-GR" sz="17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′ 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+1 = </m:t>
                      </m:r>
                      <m:r>
                        <m:rPr>
                          <m:sty m:val="p"/>
                        </m:rPr>
                        <a:rPr lang="fr-FR" sz="1700" i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 (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′ 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· 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1700" i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′ 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17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)))</m:t>
                      </m:r>
                    </m:oMath>
                  </m:oMathPara>
                </a14:m>
                <a:endParaRPr lang="fr-FR" sz="17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17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0959EBB-11B2-97CE-F39D-81109C1D0F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6194" y="3283525"/>
                <a:ext cx="7309471" cy="3122387"/>
              </a:xfrm>
              <a:blipFill>
                <a:blip r:embed="rId5"/>
                <a:stretch>
                  <a:fillRect l="-584" t="-1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662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73EFB-4CD7-AAA8-347E-463534142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C09671-0BD3-55D7-02FD-43250EB88518}"/>
              </a:ext>
            </a:extLst>
          </p:cNvPr>
          <p:cNvSpPr/>
          <p:nvPr/>
        </p:nvSpPr>
        <p:spPr>
          <a:xfrm>
            <a:off x="3535638" y="-16786"/>
            <a:ext cx="8632723" cy="69090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761142-C164-E776-B68F-2780349EC9C5}"/>
              </a:ext>
            </a:extLst>
          </p:cNvPr>
          <p:cNvSpPr/>
          <p:nvPr/>
        </p:nvSpPr>
        <p:spPr>
          <a:xfrm>
            <a:off x="3555304" y="16785"/>
            <a:ext cx="8632723" cy="4384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D1A2D4F-FDAF-22E0-F84F-C26E67B6AA75}"/>
              </a:ext>
            </a:extLst>
          </p:cNvPr>
          <p:cNvSpPr/>
          <p:nvPr/>
        </p:nvSpPr>
        <p:spPr>
          <a:xfrm>
            <a:off x="-3973" y="-16786"/>
            <a:ext cx="3563250" cy="6883511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B5B56-9AF1-ACD4-4051-5F473E3F0DE3}"/>
              </a:ext>
            </a:extLst>
          </p:cNvPr>
          <p:cNvSpPr txBox="1"/>
          <p:nvPr/>
        </p:nvSpPr>
        <p:spPr>
          <a:xfrm>
            <a:off x="244578" y="2066164"/>
            <a:ext cx="3175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Carlini-Wagner Attack</a:t>
            </a:r>
            <a:endParaRPr lang="en-IN">
              <a:solidFill>
                <a:schemeClr val="bg1"/>
              </a:solidFill>
              <a:latin typeface="Roseritta" pitchFamily="2" charset="0"/>
            </a:endParaRPr>
          </a:p>
        </p:txBody>
      </p:sp>
      <p:pic>
        <p:nvPicPr>
          <p:cNvPr id="17" name="Graphic 16" descr="Gears with solid fill">
            <a:extLst>
              <a:ext uri="{FF2B5EF4-FFF2-40B4-BE49-F238E27FC236}">
                <a16:creationId xmlns:a16="http://schemas.microsoft.com/office/drawing/2014/main" id="{4086DD8B-ADF6-D1C3-DC00-71A9C21D6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8853" y="4572000"/>
            <a:ext cx="457200" cy="457202"/>
          </a:xfrm>
          <a:prstGeom prst="rect">
            <a:avLst/>
          </a:prstGeom>
        </p:spPr>
      </p:pic>
      <p:pic>
        <p:nvPicPr>
          <p:cNvPr id="2" name="Picture 1" descr="A comparison of a horse&#10;&#10;Description automatically generated">
            <a:extLst>
              <a:ext uri="{FF2B5EF4-FFF2-40B4-BE49-F238E27FC236}">
                <a16:creationId xmlns:a16="http://schemas.microsoft.com/office/drawing/2014/main" id="{D9656E8A-5042-7690-978B-103D7A46B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844" y="0"/>
            <a:ext cx="8628750" cy="42897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63DE098-3C61-9BA6-19A8-F40FA8B4AE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18039" y="4572000"/>
                <a:ext cx="7570837" cy="21238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/>
                  <a:t>The Carlini-Wagner (C&amp;W) attack is a powerful optimization-based adversarial attack designed to produce perturbations that are minimally visible but highly effective at causing misclassification.</a:t>
                </a:r>
              </a:p>
              <a:p>
                <a:pPr marL="0" indent="0">
                  <a:buNone/>
                </a:pPr>
                <a:endParaRPr lang="en-US" sz="1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l-GR" sz="1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l-GR" sz="1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sz="1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​+</m:t>
                      </m:r>
                      <m:r>
                        <a:rPr lang="en-US" sz="1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1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l-GR" sz="1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18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63DE098-3C61-9BA6-19A8-F40FA8B4AE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8039" y="4572000"/>
                <a:ext cx="7570837" cy="2123848"/>
              </a:xfrm>
              <a:blipFill>
                <a:blip r:embed="rId5"/>
                <a:stretch>
                  <a:fillRect l="-725" t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800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1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A4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a cloud with a phone and a diagram of a cloud&#10;&#10;Description automatically generated">
            <a:extLst>
              <a:ext uri="{FF2B5EF4-FFF2-40B4-BE49-F238E27FC236}">
                <a16:creationId xmlns:a16="http://schemas.microsoft.com/office/drawing/2014/main" id="{24BF31C6-5387-D1A4-30EF-02A2F98D2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8600" y="1172008"/>
            <a:ext cx="7188199" cy="45105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C2B8F5-F2C2-61DB-0C1B-E2179B88624C}"/>
              </a:ext>
            </a:extLst>
          </p:cNvPr>
          <p:cNvSpPr txBox="1"/>
          <p:nvPr/>
        </p:nvSpPr>
        <p:spPr>
          <a:xfrm>
            <a:off x="-28577" y="0"/>
            <a:ext cx="2162177" cy="6858000"/>
          </a:xfrm>
          <a:prstGeom prst="rect">
            <a:avLst/>
          </a:prstGeom>
          <a:solidFill>
            <a:srgbClr val="A7E193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34C2CB-BDEA-8761-E56E-F46BB74F1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155" y="2072667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Federated Learning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7B62A2-A77B-89A1-156F-70AF3B78F13B}"/>
              </a:ext>
            </a:extLst>
          </p:cNvPr>
          <p:cNvSpPr txBox="1"/>
          <p:nvPr/>
        </p:nvSpPr>
        <p:spPr>
          <a:xfrm>
            <a:off x="5289550" y="762000"/>
            <a:ext cx="65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/>
          </a:p>
          <a:p>
            <a:endParaRPr lang="en-US" b="0"/>
          </a:p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6409F2-6F8E-6365-4C50-703D4B563957}"/>
              </a:ext>
            </a:extLst>
          </p:cNvPr>
          <p:cNvSpPr txBox="1"/>
          <p:nvPr/>
        </p:nvSpPr>
        <p:spPr>
          <a:xfrm>
            <a:off x="6159500" y="5791200"/>
            <a:ext cx="166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Traditional way</a:t>
            </a:r>
          </a:p>
        </p:txBody>
      </p:sp>
    </p:spTree>
    <p:extLst>
      <p:ext uri="{BB962C8B-B14F-4D97-AF65-F5344CB8AC3E}">
        <p14:creationId xmlns:p14="http://schemas.microsoft.com/office/powerpoint/2010/main" val="128957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6E36B-08C1-9CDA-509B-26F974DE4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4BC618D-BC38-AADB-9915-8C8B51A3903B}"/>
              </a:ext>
            </a:extLst>
          </p:cNvPr>
          <p:cNvSpPr txBox="1"/>
          <p:nvPr/>
        </p:nvSpPr>
        <p:spPr>
          <a:xfrm>
            <a:off x="-28577" y="0"/>
            <a:ext cx="2162177" cy="6858000"/>
          </a:xfrm>
          <a:prstGeom prst="rect">
            <a:avLst/>
          </a:prstGeom>
          <a:solidFill>
            <a:srgbClr val="A7E193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29F1A-7525-CC30-51F4-768A35B33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155" y="2072667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Federated Learning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EB666B-E80A-3BC3-8A99-E174DE6B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171" y="285750"/>
            <a:ext cx="4917767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9706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accent3">
                <a:lumMod val="20000"/>
                <a:lumOff val="80000"/>
              </a:schemeClr>
            </a:gs>
            <a:gs pos="13000">
              <a:schemeClr val="accent6">
                <a:lumMod val="20000"/>
                <a:lumOff val="80000"/>
              </a:schemeClr>
            </a:gs>
            <a:gs pos="0">
              <a:schemeClr val="accent6">
                <a:lumMod val="20000"/>
                <a:lumOff val="80000"/>
              </a:schemeClr>
            </a:gs>
            <a:gs pos="40000">
              <a:schemeClr val="accent6">
                <a:lumMod val="20000"/>
                <a:lumOff val="80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0DE94E-7E4A-3E4D-1AC7-C87746292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1C1A970-3397-72FD-D3E0-A2833D4F737E}"/>
              </a:ext>
            </a:extLst>
          </p:cNvPr>
          <p:cNvSpPr txBox="1"/>
          <p:nvPr/>
        </p:nvSpPr>
        <p:spPr>
          <a:xfrm>
            <a:off x="825910" y="1012954"/>
            <a:ext cx="24580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Nexa Heavy" panose="00000A00000000000000" pitchFamily="2" charset="0"/>
                <a:ea typeface="+mj-lt"/>
                <a:cs typeface="+mj-lt"/>
              </a:rPr>
              <a:t>1990s</a:t>
            </a:r>
            <a:br>
              <a:rPr lang="en-US" sz="4400">
                <a:ln>
                  <a:solidFill>
                    <a:schemeClr val="tx1"/>
                  </a:solidFill>
                </a:ln>
                <a:latin typeface="Nexa Heavy" panose="00000A00000000000000" pitchFamily="2" charset="0"/>
                <a:ea typeface="+mj-lt"/>
                <a:cs typeface="+mj-lt"/>
              </a:rPr>
            </a:br>
            <a:br>
              <a:rPr lang="en-US" sz="4400">
                <a:ln>
                  <a:solidFill>
                    <a:schemeClr val="tx1"/>
                  </a:solidFill>
                </a:ln>
                <a:latin typeface="Nexa Heavy" panose="00000A00000000000000" pitchFamily="2" charset="0"/>
                <a:ea typeface="+mj-lt"/>
                <a:cs typeface="+mj-lt"/>
              </a:rPr>
            </a:br>
            <a:r>
              <a:rPr lang="en-US" sz="4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Nexa Heavy" panose="00000A00000000000000" pitchFamily="2" charset="0"/>
                <a:ea typeface="+mj-lt"/>
                <a:cs typeface="+mj-lt"/>
              </a:rPr>
              <a:t>2000s</a:t>
            </a:r>
            <a:br>
              <a:rPr lang="en-US" sz="4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Nexa Heavy" panose="00000A00000000000000" pitchFamily="2" charset="0"/>
                <a:ea typeface="+mj-lt"/>
                <a:cs typeface="+mj-lt"/>
              </a:rPr>
            </a:br>
            <a:br>
              <a:rPr lang="en-US" sz="4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Nexa Heavy" panose="00000A00000000000000" pitchFamily="2" charset="0"/>
                <a:ea typeface="+mj-lt"/>
                <a:cs typeface="+mj-lt"/>
              </a:rPr>
            </a:br>
            <a:r>
              <a:rPr lang="en-US" sz="4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Nexa Heavy" panose="00000A00000000000000" pitchFamily="2" charset="0"/>
                <a:ea typeface="+mj-lt"/>
                <a:cs typeface="+mj-lt"/>
              </a:rPr>
              <a:t>2010s</a:t>
            </a:r>
          </a:p>
          <a:p>
            <a:endParaRPr lang="en-US" sz="4400">
              <a:ln>
                <a:solidFill>
                  <a:schemeClr val="tx1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latin typeface="Nexa Heavy" panose="00000A00000000000000" pitchFamily="2" charset="0"/>
              <a:ea typeface="+mj-lt"/>
              <a:cs typeface="+mj-lt"/>
            </a:endParaRPr>
          </a:p>
          <a:p>
            <a:r>
              <a:rPr lang="en-US" sz="4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Nexa Heavy" panose="00000A00000000000000" pitchFamily="2" charset="0"/>
                <a:ea typeface="+mj-lt"/>
                <a:cs typeface="+mj-lt"/>
              </a:rPr>
              <a:t>2020s</a:t>
            </a:r>
            <a:endParaRPr lang="en-IN" sz="4400">
              <a:ln>
                <a:solidFill>
                  <a:schemeClr val="tx1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74413B-3257-3843-8578-692BD77A7A4E}"/>
              </a:ext>
            </a:extLst>
          </p:cNvPr>
          <p:cNvGrpSpPr/>
          <p:nvPr/>
        </p:nvGrpSpPr>
        <p:grpSpPr>
          <a:xfrm>
            <a:off x="4480261" y="-4341060"/>
            <a:ext cx="6885829" cy="30703039"/>
            <a:chOff x="4806349" y="-4169610"/>
            <a:chExt cx="6885829" cy="3070303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4D6C625-AC77-7CDE-9C23-2B1203AFE205}"/>
                </a:ext>
              </a:extLst>
            </p:cNvPr>
            <p:cNvSpPr/>
            <p:nvPr/>
          </p:nvSpPr>
          <p:spPr>
            <a:xfrm>
              <a:off x="4806349" y="998996"/>
              <a:ext cx="6885829" cy="4860009"/>
            </a:xfrm>
            <a:prstGeom prst="roundRect">
              <a:avLst/>
            </a:prstGeom>
            <a:gradFill>
              <a:gsLst>
                <a:gs pos="28000">
                  <a:srgbClr val="7030A0"/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18900000" scaled="0"/>
            </a:gra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5F57AD8-8E87-A685-3810-CB107EC81E03}"/>
                </a:ext>
              </a:extLst>
            </p:cNvPr>
            <p:cNvSpPr/>
            <p:nvPr/>
          </p:nvSpPr>
          <p:spPr>
            <a:xfrm>
              <a:off x="4806349" y="-4169610"/>
              <a:ext cx="6885829" cy="4860009"/>
            </a:xfrm>
            <a:prstGeom prst="roundRect">
              <a:avLst/>
            </a:prstGeom>
            <a:solidFill>
              <a:schemeClr val="bg1"/>
            </a:soli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4F47A63-8E8D-4A74-F6B4-4B8A7BC8BF9E}"/>
                </a:ext>
              </a:extLst>
            </p:cNvPr>
            <p:cNvSpPr/>
            <p:nvPr/>
          </p:nvSpPr>
          <p:spPr>
            <a:xfrm>
              <a:off x="4806349" y="11336208"/>
              <a:ext cx="6885829" cy="4860009"/>
            </a:xfrm>
            <a:prstGeom prst="roundRect">
              <a:avLst/>
            </a:prstGeom>
            <a:gradFill>
              <a:gsLst>
                <a:gs pos="10000">
                  <a:schemeClr val="tx1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8900000" scaled="0"/>
            </a:gra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4CAC5F5-A7B7-7FDA-AE19-BC73DC2585EE}"/>
                </a:ext>
              </a:extLst>
            </p:cNvPr>
            <p:cNvSpPr/>
            <p:nvPr/>
          </p:nvSpPr>
          <p:spPr>
            <a:xfrm>
              <a:off x="4806349" y="6167602"/>
              <a:ext cx="6885829" cy="4860009"/>
            </a:xfrm>
            <a:prstGeom prst="roundRect">
              <a:avLst/>
            </a:prstGeom>
            <a:gradFill>
              <a:gsLst>
                <a:gs pos="17000">
                  <a:srgbClr val="FF0000"/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18900000" scaled="0"/>
            </a:gra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E1123FC-8F67-D049-73BF-6093CC7D6226}"/>
                </a:ext>
              </a:extLst>
            </p:cNvPr>
            <p:cNvSpPr/>
            <p:nvPr/>
          </p:nvSpPr>
          <p:spPr>
            <a:xfrm>
              <a:off x="4806349" y="21673420"/>
              <a:ext cx="6885829" cy="4860009"/>
            </a:xfrm>
            <a:prstGeom prst="roundRect">
              <a:avLst/>
            </a:prstGeom>
            <a:solidFill>
              <a:schemeClr val="bg1"/>
            </a:soli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77172B-552F-35F3-B7F5-DE024D4BFF87}"/>
                </a:ext>
              </a:extLst>
            </p:cNvPr>
            <p:cNvSpPr txBox="1"/>
            <p:nvPr/>
          </p:nvSpPr>
          <p:spPr>
            <a:xfrm>
              <a:off x="5408767" y="1870475"/>
              <a:ext cx="2543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>
                  <a:solidFill>
                    <a:schemeClr val="bg1"/>
                  </a:solidFill>
                  <a:latin typeface="Cartoon Check" pitchFamily="2" charset="0"/>
                  <a:cs typeface="Aharoni" panose="02010803020104030203" pitchFamily="2" charset="-79"/>
                </a:rPr>
                <a:t>NETWORK SECURITY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FACDF65-FEE1-800E-4878-4AC0A45E7831}"/>
                </a:ext>
              </a:extLst>
            </p:cNvPr>
            <p:cNvSpPr txBox="1"/>
            <p:nvPr/>
          </p:nvSpPr>
          <p:spPr>
            <a:xfrm>
              <a:off x="5408767" y="2970368"/>
              <a:ext cx="449364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Protecting </a:t>
              </a:r>
              <a:r>
                <a:rPr lang="en-US" sz="2400" b="1">
                  <a:solidFill>
                    <a:schemeClr val="bg1"/>
                  </a:solidFill>
                </a:rPr>
                <a:t>communication channels</a:t>
              </a:r>
              <a:r>
                <a:rPr lang="en-US">
                  <a:solidFill>
                    <a:schemeClr val="bg1"/>
                  </a:solidFill>
                </a:rPr>
                <a:t> and network infra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>
                  <a:solidFill>
                    <a:schemeClr val="bg1"/>
                  </a:solidFill>
                </a:rPr>
                <a:t>Eavesdropping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Spoofing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>
                  <a:solidFill>
                    <a:schemeClr val="bg1"/>
                  </a:solidFill>
                </a:rPr>
                <a:t>Denial-of-Service (DoS) attacks: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>
                <a:solidFill>
                  <a:schemeClr val="bg1"/>
                </a:solidFill>
              </a:endParaRPr>
            </a:p>
            <a:p>
              <a:r>
                <a:rPr lang="en-US" b="1">
                  <a:solidFill>
                    <a:srgbClr val="A7E193"/>
                  </a:solidFill>
                </a:rPr>
                <a:t>Solution</a:t>
              </a:r>
              <a:r>
                <a:rPr lang="en-US">
                  <a:solidFill>
                    <a:schemeClr val="bg1"/>
                  </a:solidFill>
                </a:rPr>
                <a:t>: Firewalls, VPNs</a:t>
              </a:r>
              <a:endParaRPr lang="en-IN">
                <a:solidFill>
                  <a:schemeClr val="bg1"/>
                </a:solidFill>
              </a:endParaRPr>
            </a:p>
          </p:txBody>
        </p:sp>
        <p:pic>
          <p:nvPicPr>
            <p:cNvPr id="13" name="Picture 12" descr="A diagram of a firewall&#10;&#10;Description automatically generated">
              <a:extLst>
                <a:ext uri="{FF2B5EF4-FFF2-40B4-BE49-F238E27FC236}">
                  <a16:creationId xmlns:a16="http://schemas.microsoft.com/office/drawing/2014/main" id="{17A0FBA6-1CC6-014D-7431-E33C4109D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8893" y="1888239"/>
              <a:ext cx="2543175" cy="2543175"/>
            </a:xfrm>
            <a:prstGeom prst="rect">
              <a:avLst/>
            </a:prstGeom>
            <a:effectLst>
              <a:outerShdw blurRad="50800" dist="139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044146-6F0D-0472-A991-B614C0EBC875}"/>
                </a:ext>
              </a:extLst>
            </p:cNvPr>
            <p:cNvSpPr txBox="1"/>
            <p:nvPr/>
          </p:nvSpPr>
          <p:spPr>
            <a:xfrm>
              <a:off x="5519299" y="7025946"/>
              <a:ext cx="2543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>
                  <a:solidFill>
                    <a:schemeClr val="bg1"/>
                  </a:solidFill>
                  <a:latin typeface="Cartoon Check" pitchFamily="2" charset="0"/>
                  <a:cs typeface="Aharoni" panose="02010803020104030203" pitchFamily="2" charset="-79"/>
                </a:rPr>
                <a:t>Endpoint Security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265A5C-4469-BE76-0A45-C5A6C6D8CD3A}"/>
                </a:ext>
              </a:extLst>
            </p:cNvPr>
            <p:cNvSpPr txBox="1"/>
            <p:nvPr/>
          </p:nvSpPr>
          <p:spPr>
            <a:xfrm>
              <a:off x="5519299" y="8125839"/>
              <a:ext cx="4493648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Securing devices</a:t>
              </a:r>
              <a:r>
                <a:rPr lang="en-US">
                  <a:solidFill>
                    <a:schemeClr val="bg1"/>
                  </a:solidFill>
                </a:rPr>
                <a:t> </a:t>
              </a:r>
            </a:p>
            <a:p>
              <a:r>
                <a:rPr lang="en-US">
                  <a:solidFill>
                    <a:schemeClr val="bg1"/>
                  </a:solidFill>
                </a:rPr>
                <a:t>connected to networks.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>
                  <a:solidFill>
                    <a:schemeClr val="bg1"/>
                  </a:solidFill>
                </a:rPr>
                <a:t>Viruses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Trojans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Malwares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>
                <a:solidFill>
                  <a:schemeClr val="bg1"/>
                </a:solidFill>
              </a:endParaRPr>
            </a:p>
            <a:p>
              <a:r>
                <a:rPr lang="en-US" b="1">
                  <a:solidFill>
                    <a:srgbClr val="A7E193"/>
                  </a:solidFill>
                </a:rPr>
                <a:t>Solution</a:t>
              </a:r>
              <a:r>
                <a:rPr lang="en-US">
                  <a:solidFill>
                    <a:schemeClr val="bg1"/>
                  </a:solidFill>
                </a:rPr>
                <a:t>: End Point Detection Response, Anti virus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1DF0E7-585C-2FE9-32C9-091E22B9D456}"/>
                </a:ext>
              </a:extLst>
            </p:cNvPr>
            <p:cNvSpPr txBox="1"/>
            <p:nvPr/>
          </p:nvSpPr>
          <p:spPr>
            <a:xfrm>
              <a:off x="5408767" y="11928874"/>
              <a:ext cx="2543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>
                  <a:solidFill>
                    <a:schemeClr val="bg1"/>
                  </a:solidFill>
                  <a:latin typeface="Cartoon Check" pitchFamily="2" charset="0"/>
                  <a:cs typeface="Aharoni" panose="02010803020104030203" pitchFamily="2" charset="-79"/>
                </a:rPr>
                <a:t>APPLICATION Security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305D49-CF1B-6830-D806-34A672309E04}"/>
                </a:ext>
              </a:extLst>
            </p:cNvPr>
            <p:cNvSpPr txBox="1"/>
            <p:nvPr/>
          </p:nvSpPr>
          <p:spPr>
            <a:xfrm>
              <a:off x="5408767" y="12968953"/>
              <a:ext cx="4493648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Securing applications </a:t>
              </a:r>
              <a:r>
                <a:rPr lang="en-US">
                  <a:solidFill>
                    <a:schemeClr val="bg1"/>
                  </a:solidFill>
                </a:rPr>
                <a:t>and </a:t>
              </a:r>
              <a:r>
                <a:rPr lang="en-US" sz="2400" b="1">
                  <a:solidFill>
                    <a:schemeClr val="bg1"/>
                  </a:solidFill>
                </a:rPr>
                <a:t>associated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SQL Injections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Cross-site scripting XSS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Insecure APIs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>
                <a:solidFill>
                  <a:schemeClr val="bg1"/>
                </a:solidFill>
              </a:endParaRPr>
            </a:p>
            <a:p>
              <a:r>
                <a:rPr lang="en-US" b="1">
                  <a:solidFill>
                    <a:srgbClr val="A7E193"/>
                  </a:solidFill>
                </a:rPr>
                <a:t>Solution</a:t>
              </a:r>
              <a:r>
                <a:rPr lang="en-US">
                  <a:solidFill>
                    <a:schemeClr val="bg1"/>
                  </a:solidFill>
                </a:rPr>
                <a:t>: Secure coding, Secure DevOps, Application Firewalls</a:t>
              </a:r>
            </a:p>
          </p:txBody>
        </p:sp>
        <p:pic>
          <p:nvPicPr>
            <p:cNvPr id="22" name="Picture 21" descr="A computer network with many devices&#10;&#10;Description automatically generated">
              <a:extLst>
                <a:ext uri="{FF2B5EF4-FFF2-40B4-BE49-F238E27FC236}">
                  <a16:creationId xmlns:a16="http://schemas.microsoft.com/office/drawing/2014/main" id="{C5C17D5C-3C55-9832-C14C-5A7218256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48836" y="7298710"/>
              <a:ext cx="2454631" cy="2400657"/>
            </a:xfrm>
            <a:prstGeom prst="rect">
              <a:avLst/>
            </a:prstGeom>
            <a:effectLst>
              <a:outerShdw blurRad="50800" dist="139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DAD3F27-E7A7-FAAC-F3B8-1ED028C61CD3}"/>
                </a:ext>
              </a:extLst>
            </p:cNvPr>
            <p:cNvSpPr/>
            <p:nvPr/>
          </p:nvSpPr>
          <p:spPr>
            <a:xfrm>
              <a:off x="4806349" y="16504814"/>
              <a:ext cx="6885829" cy="4860009"/>
            </a:xfrm>
            <a:prstGeom prst="roundRect">
              <a:avLst/>
            </a:prstGeom>
            <a:gradFill>
              <a:gsLst>
                <a:gs pos="36000">
                  <a:schemeClr val="accent6">
                    <a:lumMod val="50000"/>
                  </a:schemeClr>
                </a:gs>
                <a:gs pos="94000">
                  <a:schemeClr val="accent4">
                    <a:lumMod val="60000"/>
                    <a:lumOff val="40000"/>
                  </a:schemeClr>
                </a:gs>
              </a:gsLst>
              <a:lin ang="18900000" scaled="0"/>
            </a:gra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D8F3D6-3D8E-5B43-EE95-9FFA5D98480B}"/>
                </a:ext>
              </a:extLst>
            </p:cNvPr>
            <p:cNvSpPr txBox="1"/>
            <p:nvPr/>
          </p:nvSpPr>
          <p:spPr>
            <a:xfrm>
              <a:off x="5408767" y="17097480"/>
              <a:ext cx="2543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>
                  <a:solidFill>
                    <a:schemeClr val="bg1"/>
                  </a:solidFill>
                  <a:latin typeface="Cartoon Check" pitchFamily="2" charset="0"/>
                  <a:cs typeface="Aharoni" panose="02010803020104030203" pitchFamily="2" charset="-79"/>
                </a:rPr>
                <a:t>AI SECURITY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7708E5-ACB9-2B9F-C55C-A4F7C50A00AF}"/>
                </a:ext>
              </a:extLst>
            </p:cNvPr>
            <p:cNvSpPr txBox="1"/>
            <p:nvPr/>
          </p:nvSpPr>
          <p:spPr>
            <a:xfrm>
              <a:off x="5408767" y="18137559"/>
              <a:ext cx="4493648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Protecting AI systems and their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Data Breach of Large models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Data Poisoning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Adversarial Attacks</a:t>
              </a:r>
            </a:p>
            <a:p>
              <a:endParaRPr lang="en-US">
                <a:solidFill>
                  <a:schemeClr val="bg1"/>
                </a:solidFill>
              </a:endParaRPr>
            </a:p>
            <a:p>
              <a:endParaRPr lang="en-US">
                <a:solidFill>
                  <a:schemeClr val="bg1"/>
                </a:solidFill>
              </a:endParaRPr>
            </a:p>
            <a:p>
              <a:r>
                <a:rPr lang="en-US" b="1">
                  <a:solidFill>
                    <a:srgbClr val="A7E193"/>
                  </a:solidFill>
                </a:rPr>
                <a:t>Solution</a:t>
              </a:r>
              <a:r>
                <a:rPr lang="en-US">
                  <a:solidFill>
                    <a:schemeClr val="bg1"/>
                  </a:solidFill>
                </a:rPr>
                <a:t>: Adversarial Training, Privacy protecting AI (Federated Learning) </a:t>
              </a:r>
            </a:p>
          </p:txBody>
        </p:sp>
        <p:pic>
          <p:nvPicPr>
            <p:cNvPr id="33" name="Picture 32" descr="A black and white background with white dots&#10;&#10;Description automatically generated">
              <a:extLst>
                <a:ext uri="{FF2B5EF4-FFF2-40B4-BE49-F238E27FC236}">
                  <a16:creationId xmlns:a16="http://schemas.microsoft.com/office/drawing/2014/main" id="{545D521D-95F0-0B83-2EC5-32F8779BC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8820" y="18498085"/>
              <a:ext cx="1883248" cy="1561566"/>
            </a:xfrm>
            <a:prstGeom prst="rect">
              <a:avLst/>
            </a:prstGeom>
            <a:effectLst>
              <a:outerShdw blurRad="50800" dist="1397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Picture 36" descr="A white server with orange dots&#10;&#10;Description automatically generated">
              <a:extLst>
                <a:ext uri="{FF2B5EF4-FFF2-40B4-BE49-F238E27FC236}">
                  <a16:creationId xmlns:a16="http://schemas.microsoft.com/office/drawing/2014/main" id="{36A599F0-F47F-E02D-48F5-CEF339F71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6498" y="12849763"/>
              <a:ext cx="1832897" cy="1832897"/>
            </a:xfrm>
            <a:prstGeom prst="rect">
              <a:avLst/>
            </a:prstGeom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253DFAC-821C-CCEF-13F1-CEF59F37F7AE}"/>
              </a:ext>
            </a:extLst>
          </p:cNvPr>
          <p:cNvSpPr/>
          <p:nvPr/>
        </p:nvSpPr>
        <p:spPr>
          <a:xfrm rot="10800000">
            <a:off x="0" y="5849828"/>
            <a:ext cx="12192000" cy="99384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2000">
                <a:schemeClr val="accent6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AD1923-AF56-F8F2-7132-D2B43A7FCFFD}"/>
              </a:ext>
            </a:extLst>
          </p:cNvPr>
          <p:cNvSpPr/>
          <p:nvPr/>
        </p:nvSpPr>
        <p:spPr>
          <a:xfrm>
            <a:off x="-4447" y="-166303"/>
            <a:ext cx="12192000" cy="993849"/>
          </a:xfrm>
          <a:prstGeom prst="rect">
            <a:avLst/>
          </a:prstGeom>
          <a:gradFill flip="none" rotWithShape="1">
            <a:gsLst>
              <a:gs pos="27000">
                <a:schemeClr val="accent6">
                  <a:lumMod val="20000"/>
                  <a:lumOff val="80000"/>
                </a:schemeClr>
              </a:gs>
              <a:gs pos="13000">
                <a:schemeClr val="accent6">
                  <a:lumMod val="20000"/>
                  <a:lumOff val="8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40000">
                <a:schemeClr val="accent6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4918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B08F0-3C25-707C-870B-8C6EA818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890385E-7F8C-2E04-25F3-28AD09750E10}"/>
              </a:ext>
            </a:extLst>
          </p:cNvPr>
          <p:cNvSpPr txBox="1"/>
          <p:nvPr/>
        </p:nvSpPr>
        <p:spPr>
          <a:xfrm>
            <a:off x="-28577" y="0"/>
            <a:ext cx="2162177" cy="6858000"/>
          </a:xfrm>
          <a:prstGeom prst="rect">
            <a:avLst/>
          </a:prstGeom>
          <a:solidFill>
            <a:srgbClr val="A7E193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9A3FD-8CF8-2B84-2595-265E84C1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155" y="2072667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Federated Learning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070259-6528-73FE-99BA-2005138FE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982" y="736600"/>
            <a:ext cx="8006091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5394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3D3E13-CA4E-5F33-3DB4-86B8E5666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5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diagram of a cloud computing system&#10;&#10;Description automatically generated">
            <a:extLst>
              <a:ext uri="{FF2B5EF4-FFF2-40B4-BE49-F238E27FC236}">
                <a16:creationId xmlns:a16="http://schemas.microsoft.com/office/drawing/2014/main" id="{25340330-8B0F-F5DA-1C61-A1C4C9ED1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983318"/>
            <a:ext cx="7188199" cy="4887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89024D-81D9-D1F9-59F9-3BCADFF4A953}"/>
              </a:ext>
            </a:extLst>
          </p:cNvPr>
          <p:cNvSpPr txBox="1"/>
          <p:nvPr/>
        </p:nvSpPr>
        <p:spPr>
          <a:xfrm>
            <a:off x="-28577" y="0"/>
            <a:ext cx="2162177" cy="6858000"/>
          </a:xfrm>
          <a:prstGeom prst="rect">
            <a:avLst/>
          </a:prstGeom>
          <a:solidFill>
            <a:srgbClr val="A7E193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E2D0FF-3B31-A066-258C-3635998B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155" y="2072667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Federated Learning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8536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0A82F0-1F7E-8741-F25B-669E30B26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A4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phone&#10;&#10;Description automatically generated">
            <a:extLst>
              <a:ext uri="{FF2B5EF4-FFF2-40B4-BE49-F238E27FC236}">
                <a16:creationId xmlns:a16="http://schemas.microsoft.com/office/drawing/2014/main" id="{70B0C552-9FC0-02E7-FAF5-34E3C9132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0738" y="961812"/>
            <a:ext cx="4363923" cy="4930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0B7262-876C-E946-5D9D-9EACAB070CD4}"/>
              </a:ext>
            </a:extLst>
          </p:cNvPr>
          <p:cNvSpPr txBox="1"/>
          <p:nvPr/>
        </p:nvSpPr>
        <p:spPr>
          <a:xfrm>
            <a:off x="-28577" y="0"/>
            <a:ext cx="2162177" cy="6858000"/>
          </a:xfrm>
          <a:prstGeom prst="rect">
            <a:avLst/>
          </a:prstGeom>
          <a:solidFill>
            <a:srgbClr val="A7E193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ADAE6-2417-551F-37CB-D3AC5C6EA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Federated Learning</a:t>
            </a:r>
          </a:p>
        </p:txBody>
      </p:sp>
    </p:spTree>
    <p:extLst>
      <p:ext uri="{BB962C8B-B14F-4D97-AF65-F5344CB8AC3E}">
        <p14:creationId xmlns:p14="http://schemas.microsoft.com/office/powerpoint/2010/main" val="2983435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25DE1-1A5C-F513-A523-3110873A6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21DB5-2A04-6CC9-444E-493155C700DE}"/>
              </a:ext>
            </a:extLst>
          </p:cNvPr>
          <p:cNvSpPr txBox="1"/>
          <p:nvPr/>
        </p:nvSpPr>
        <p:spPr>
          <a:xfrm>
            <a:off x="-28577" y="0"/>
            <a:ext cx="2162177" cy="6858000"/>
          </a:xfrm>
          <a:prstGeom prst="rect">
            <a:avLst/>
          </a:prstGeom>
          <a:solidFill>
            <a:srgbClr val="A7E193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33369-1F34-EB18-15CF-FDFB42AE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Federated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BEDBA9-2A0A-0215-B6E4-499D78EF8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838598"/>
            <a:ext cx="7772400" cy="467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9627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25DEC-1747-1445-76A2-F7A45C29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415C58-D47F-7CC4-8D18-4B1BD70D5552}"/>
              </a:ext>
            </a:extLst>
          </p:cNvPr>
          <p:cNvSpPr txBox="1"/>
          <p:nvPr/>
        </p:nvSpPr>
        <p:spPr>
          <a:xfrm>
            <a:off x="-28577" y="0"/>
            <a:ext cx="2162177" cy="6858000"/>
          </a:xfrm>
          <a:prstGeom prst="rect">
            <a:avLst/>
          </a:prstGeom>
          <a:solidFill>
            <a:srgbClr val="A7E193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5CF63-E5C6-9638-20B5-76D66DD9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Federated Learning</a:t>
            </a:r>
          </a:p>
        </p:txBody>
      </p:sp>
      <p:pic>
        <p:nvPicPr>
          <p:cNvPr id="4" name="Content Placeholder 4" descr="A diagram of a diagram of a product&#10;&#10;Description automatically generated">
            <a:extLst>
              <a:ext uri="{FF2B5EF4-FFF2-40B4-BE49-F238E27FC236}">
                <a16:creationId xmlns:a16="http://schemas.microsoft.com/office/drawing/2014/main" id="{5A88B832-CA65-185E-5C66-90F9B41FE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3422" y="1202531"/>
            <a:ext cx="6859756" cy="4351338"/>
          </a:xfrm>
        </p:spPr>
      </p:pic>
    </p:spTree>
    <p:extLst>
      <p:ext uri="{BB962C8B-B14F-4D97-AF65-F5344CB8AC3E}">
        <p14:creationId xmlns:p14="http://schemas.microsoft.com/office/powerpoint/2010/main" val="74958651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092D3F-8979-EE3E-6782-F44D2EB07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34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diagram of a mobile device&#10;&#10;Description automatically generated">
            <a:extLst>
              <a:ext uri="{FF2B5EF4-FFF2-40B4-BE49-F238E27FC236}">
                <a16:creationId xmlns:a16="http://schemas.microsoft.com/office/drawing/2014/main" id="{05088D1E-CD2B-053A-7715-60B2C4640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832" y="771312"/>
            <a:ext cx="6445735" cy="4930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3053D8-29EE-ADC8-583B-754F79F5E3CD}"/>
              </a:ext>
            </a:extLst>
          </p:cNvPr>
          <p:cNvSpPr txBox="1"/>
          <p:nvPr/>
        </p:nvSpPr>
        <p:spPr>
          <a:xfrm>
            <a:off x="-28577" y="0"/>
            <a:ext cx="2162177" cy="6858000"/>
          </a:xfrm>
          <a:prstGeom prst="rect">
            <a:avLst/>
          </a:prstGeom>
          <a:solidFill>
            <a:srgbClr val="A7E193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C9D09-093E-A77C-2784-7E8119E58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Federated Learning</a:t>
            </a:r>
          </a:p>
        </p:txBody>
      </p:sp>
    </p:spTree>
    <p:extLst>
      <p:ext uri="{BB962C8B-B14F-4D97-AF65-F5344CB8AC3E}">
        <p14:creationId xmlns:p14="http://schemas.microsoft.com/office/powerpoint/2010/main" val="3049759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35A65-C8A1-5080-ED8D-9B55B7B99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DF1B28-AE6F-0CFC-F724-E707BC524B58}"/>
              </a:ext>
            </a:extLst>
          </p:cNvPr>
          <p:cNvSpPr txBox="1"/>
          <p:nvPr/>
        </p:nvSpPr>
        <p:spPr>
          <a:xfrm>
            <a:off x="-28577" y="0"/>
            <a:ext cx="2162177" cy="6858000"/>
          </a:xfrm>
          <a:prstGeom prst="rect">
            <a:avLst/>
          </a:prstGeom>
          <a:solidFill>
            <a:srgbClr val="A7E193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314CE-6092-3CD8-3A2F-475D10CA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Federated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12D6EB-E1A2-D92B-8823-B8B63E9C9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091" y="0"/>
            <a:ext cx="718188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4289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38845-DA60-4023-A0EA-8492C65B4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0670-809F-0C10-2E51-97F8F17CCDFC}"/>
              </a:ext>
            </a:extLst>
          </p:cNvPr>
          <p:cNvSpPr txBox="1"/>
          <p:nvPr/>
        </p:nvSpPr>
        <p:spPr>
          <a:xfrm>
            <a:off x="-28577" y="0"/>
            <a:ext cx="2162177" cy="6858000"/>
          </a:xfrm>
          <a:prstGeom prst="rect">
            <a:avLst/>
          </a:prstGeom>
          <a:solidFill>
            <a:srgbClr val="A7E193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F0DC9-1C46-28AE-E886-DBF07C31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Federated Learning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01EFCA-A332-6F2E-D917-94022305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6045200" cy="684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29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9F2D0"/>
            </a:gs>
            <a:gs pos="100000">
              <a:schemeClr val="accent6">
                <a:lumMod val="20000"/>
                <a:lumOff val="80000"/>
              </a:schemeClr>
            </a:gs>
            <a:gs pos="27000">
              <a:schemeClr val="accent6">
                <a:lumMod val="20000"/>
                <a:lumOff val="80000"/>
              </a:schemeClr>
            </a:gs>
            <a:gs pos="0">
              <a:schemeClr val="accent6">
                <a:lumMod val="40000"/>
                <a:lumOff val="60000"/>
              </a:schemeClr>
            </a:gs>
            <a:gs pos="13000">
              <a:schemeClr val="accent6">
                <a:lumMod val="20000"/>
                <a:lumOff val="80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B29935-39EE-6C9C-16CD-6AFE67905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793369-D1C9-B88F-ED5C-8FD6B02A89F5}"/>
              </a:ext>
            </a:extLst>
          </p:cNvPr>
          <p:cNvSpPr txBox="1"/>
          <p:nvPr/>
        </p:nvSpPr>
        <p:spPr>
          <a:xfrm>
            <a:off x="-28577" y="0"/>
            <a:ext cx="2162177" cy="6858000"/>
          </a:xfrm>
          <a:prstGeom prst="rect">
            <a:avLst/>
          </a:prstGeom>
          <a:solidFill>
            <a:srgbClr val="A7E193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11312-4F76-9981-78D3-212942B5A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16" y="2213259"/>
            <a:ext cx="2986269" cy="291432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Adversarial</a:t>
            </a:r>
            <a:br>
              <a:rPr lang="en-US" sz="2800" b="1" kern="12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2800" b="1" kern="12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Training</a:t>
            </a:r>
          </a:p>
        </p:txBody>
      </p:sp>
      <p:pic>
        <p:nvPicPr>
          <p:cNvPr id="4" name="Picture 2" descr="Adversarial Machine Learning Mitigation: Adversarial Learning | by Ferhat  Ozgur Catak | Towards Data Science">
            <a:extLst>
              <a:ext uri="{FF2B5EF4-FFF2-40B4-BE49-F238E27FC236}">
                <a16:creationId xmlns:a16="http://schemas.microsoft.com/office/drawing/2014/main" id="{5831E34D-44FF-56A1-17EA-679D8B240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" b="5461"/>
          <a:stretch/>
        </p:blipFill>
        <p:spPr bwMode="auto">
          <a:xfrm>
            <a:off x="3848223" y="393539"/>
            <a:ext cx="7749610" cy="54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330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A164-ECF9-C8F1-8643-C9F4E5548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32843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GAN(Generative Adversarial Network)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45CCC-110E-2C67-A3DE-9FC6A4029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General  Training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A06F98-2CDC-3F38-63E9-4DA2A54B5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/>
              <a:t>GAN Workflow</a:t>
            </a:r>
          </a:p>
        </p:txBody>
      </p:sp>
      <p:pic>
        <p:nvPicPr>
          <p:cNvPr id="10" name="Content Placeholder 9" descr="A diagram of a sample&#10;&#10;Description automatically generated">
            <a:extLst>
              <a:ext uri="{FF2B5EF4-FFF2-40B4-BE49-F238E27FC236}">
                <a16:creationId xmlns:a16="http://schemas.microsoft.com/office/drawing/2014/main" id="{3C8A38DF-60AE-4205-90D6-13EB119B387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b="16606"/>
          <a:stretch/>
        </p:blipFill>
        <p:spPr>
          <a:xfrm>
            <a:off x="7498878" y="2564134"/>
            <a:ext cx="2844307" cy="3454701"/>
          </a:xfrm>
        </p:spPr>
      </p:pic>
      <p:pic>
        <p:nvPicPr>
          <p:cNvPr id="18" name="Content Placeholder 17" descr="A diagram of a model&#10;&#10;Description automatically generated">
            <a:extLst>
              <a:ext uri="{FF2B5EF4-FFF2-40B4-BE49-F238E27FC236}">
                <a16:creationId xmlns:a16="http://schemas.microsoft.com/office/drawing/2014/main" id="{2AE87401-E38A-625A-F529-EC196A3C37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723084" y="2564134"/>
            <a:ext cx="3391194" cy="356646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55B153-FD54-2CEF-5B24-22F4DF286C5F}"/>
              </a:ext>
            </a:extLst>
          </p:cNvPr>
          <p:cNvSpPr txBox="1"/>
          <p:nvPr/>
        </p:nvSpPr>
        <p:spPr>
          <a:xfrm>
            <a:off x="9929710" y="2768728"/>
            <a:ext cx="142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 Model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32F5D-BFD7-DC80-59DA-C0FF3E960197}"/>
              </a:ext>
            </a:extLst>
          </p:cNvPr>
          <p:cNvSpPr txBox="1"/>
          <p:nvPr/>
        </p:nvSpPr>
        <p:spPr>
          <a:xfrm>
            <a:off x="9929710" y="4712986"/>
            <a:ext cx="142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 Model 2</a:t>
            </a:r>
          </a:p>
        </p:txBody>
      </p:sp>
    </p:spTree>
    <p:extLst>
      <p:ext uri="{BB962C8B-B14F-4D97-AF65-F5344CB8AC3E}">
        <p14:creationId xmlns:p14="http://schemas.microsoft.com/office/powerpoint/2010/main" val="157758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accent6">
                <a:lumMod val="20000"/>
                <a:lumOff val="80000"/>
              </a:schemeClr>
            </a:gs>
            <a:gs pos="13000">
              <a:schemeClr val="accent6">
                <a:lumMod val="20000"/>
                <a:lumOff val="80000"/>
              </a:schemeClr>
            </a:gs>
            <a:gs pos="0">
              <a:schemeClr val="accent6">
                <a:lumMod val="20000"/>
                <a:lumOff val="80000"/>
              </a:schemeClr>
            </a:gs>
            <a:gs pos="40000">
              <a:schemeClr val="accent6">
                <a:lumMod val="20000"/>
                <a:lumOff val="80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986674-2349-4CA6-B1B0-B4E2FE59C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DED87E-FE43-659B-587C-33A2E8ED8619}"/>
              </a:ext>
            </a:extLst>
          </p:cNvPr>
          <p:cNvSpPr txBox="1">
            <a:spLocks/>
          </p:cNvSpPr>
          <p:nvPr/>
        </p:nvSpPr>
        <p:spPr>
          <a:xfrm>
            <a:off x="1205681" y="2041453"/>
            <a:ext cx="1911146" cy="819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latin typeface="Nexa Heavy" panose="00000A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351AA1-2BFF-E9FE-4580-0253951F82F2}"/>
              </a:ext>
            </a:extLst>
          </p:cNvPr>
          <p:cNvSpPr txBox="1"/>
          <p:nvPr/>
        </p:nvSpPr>
        <p:spPr>
          <a:xfrm>
            <a:off x="825910" y="1012954"/>
            <a:ext cx="24580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Nexa Heavy" panose="00000A00000000000000" pitchFamily="2" charset="0"/>
                <a:ea typeface="+mj-lt"/>
                <a:cs typeface="+mj-lt"/>
              </a:rPr>
              <a:t>1990s</a:t>
            </a:r>
            <a:br>
              <a:rPr lang="en-US" sz="4400">
                <a:ln>
                  <a:solidFill>
                    <a:schemeClr val="tx1"/>
                  </a:solidFill>
                </a:ln>
                <a:latin typeface="Nexa Heavy" panose="00000A00000000000000" pitchFamily="2" charset="0"/>
                <a:ea typeface="+mj-lt"/>
                <a:cs typeface="+mj-lt"/>
              </a:rPr>
            </a:br>
            <a:br>
              <a:rPr lang="en-US" sz="4400">
                <a:ln>
                  <a:solidFill>
                    <a:schemeClr val="tx1"/>
                  </a:solidFill>
                </a:ln>
                <a:latin typeface="Nexa Heavy" panose="00000A00000000000000" pitchFamily="2" charset="0"/>
                <a:ea typeface="+mj-lt"/>
                <a:cs typeface="+mj-lt"/>
              </a:rPr>
            </a:br>
            <a:r>
              <a:rPr lang="en-US" sz="440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Nexa Heavy" panose="00000A00000000000000" pitchFamily="2" charset="0"/>
                <a:ea typeface="+mj-lt"/>
                <a:cs typeface="+mj-lt"/>
              </a:rPr>
              <a:t>2000s</a:t>
            </a:r>
            <a:br>
              <a:rPr lang="en-US" sz="4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Nexa Heavy" panose="00000A00000000000000" pitchFamily="2" charset="0"/>
                <a:ea typeface="+mj-lt"/>
                <a:cs typeface="+mj-lt"/>
              </a:rPr>
            </a:br>
            <a:br>
              <a:rPr lang="en-US" sz="4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Nexa Heavy" panose="00000A00000000000000" pitchFamily="2" charset="0"/>
                <a:ea typeface="+mj-lt"/>
                <a:cs typeface="+mj-lt"/>
              </a:rPr>
            </a:br>
            <a:r>
              <a:rPr lang="en-US" sz="4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Nexa Heavy" panose="00000A00000000000000" pitchFamily="2" charset="0"/>
                <a:ea typeface="+mj-lt"/>
                <a:cs typeface="+mj-lt"/>
              </a:rPr>
              <a:t>2010s</a:t>
            </a:r>
          </a:p>
          <a:p>
            <a:endParaRPr lang="en-US" sz="4400">
              <a:ln>
                <a:solidFill>
                  <a:schemeClr val="tx1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latin typeface="Nexa Heavy" panose="00000A00000000000000" pitchFamily="2" charset="0"/>
              <a:ea typeface="+mj-lt"/>
              <a:cs typeface="+mj-lt"/>
            </a:endParaRPr>
          </a:p>
          <a:p>
            <a:r>
              <a:rPr lang="en-US" sz="4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Nexa Heavy" panose="00000A00000000000000" pitchFamily="2" charset="0"/>
                <a:ea typeface="+mj-lt"/>
                <a:cs typeface="+mj-lt"/>
              </a:rPr>
              <a:t>2020s</a:t>
            </a:r>
            <a:endParaRPr lang="en-IN" sz="4400">
              <a:ln>
                <a:solidFill>
                  <a:schemeClr val="tx1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6D24988-F228-845D-DE52-2872B0E3DA36}"/>
              </a:ext>
            </a:extLst>
          </p:cNvPr>
          <p:cNvGrpSpPr/>
          <p:nvPr/>
        </p:nvGrpSpPr>
        <p:grpSpPr>
          <a:xfrm>
            <a:off x="4480261" y="-9294060"/>
            <a:ext cx="6885829" cy="30703039"/>
            <a:chOff x="4806349" y="-4169610"/>
            <a:chExt cx="6885829" cy="3070303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DE70CAC-DF6A-C4DD-CA4F-1CA91FF6A96A}"/>
                </a:ext>
              </a:extLst>
            </p:cNvPr>
            <p:cNvSpPr/>
            <p:nvPr/>
          </p:nvSpPr>
          <p:spPr>
            <a:xfrm>
              <a:off x="4806349" y="998996"/>
              <a:ext cx="6885829" cy="4860009"/>
            </a:xfrm>
            <a:prstGeom prst="roundRect">
              <a:avLst/>
            </a:prstGeom>
            <a:gradFill>
              <a:gsLst>
                <a:gs pos="28000">
                  <a:srgbClr val="7030A0"/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18900000" scaled="0"/>
            </a:gra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7B52545-F54C-1047-C5FE-9E36E42F4BB4}"/>
                </a:ext>
              </a:extLst>
            </p:cNvPr>
            <p:cNvSpPr/>
            <p:nvPr/>
          </p:nvSpPr>
          <p:spPr>
            <a:xfrm>
              <a:off x="4806349" y="-4169610"/>
              <a:ext cx="6885829" cy="4860009"/>
            </a:xfrm>
            <a:prstGeom prst="roundRect">
              <a:avLst/>
            </a:prstGeom>
            <a:solidFill>
              <a:schemeClr val="bg1"/>
            </a:soli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A71C39F-0F8A-F146-D6AE-C6825D8AABFE}"/>
                </a:ext>
              </a:extLst>
            </p:cNvPr>
            <p:cNvSpPr/>
            <p:nvPr/>
          </p:nvSpPr>
          <p:spPr>
            <a:xfrm>
              <a:off x="4806349" y="11336208"/>
              <a:ext cx="6885829" cy="4860009"/>
            </a:xfrm>
            <a:prstGeom prst="roundRect">
              <a:avLst/>
            </a:prstGeom>
            <a:gradFill>
              <a:gsLst>
                <a:gs pos="10000">
                  <a:schemeClr val="tx1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8900000" scaled="0"/>
            </a:gra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A429D50-BB84-8703-17FF-BF6B15A62EF1}"/>
                </a:ext>
              </a:extLst>
            </p:cNvPr>
            <p:cNvSpPr/>
            <p:nvPr/>
          </p:nvSpPr>
          <p:spPr>
            <a:xfrm>
              <a:off x="4806349" y="6167602"/>
              <a:ext cx="6885829" cy="4860009"/>
            </a:xfrm>
            <a:prstGeom prst="roundRect">
              <a:avLst/>
            </a:prstGeom>
            <a:gradFill>
              <a:gsLst>
                <a:gs pos="17000">
                  <a:srgbClr val="FF0000"/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18900000" scaled="0"/>
            </a:gra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034204B-2DDF-7CA7-ACDD-BF35EA7C003D}"/>
                </a:ext>
              </a:extLst>
            </p:cNvPr>
            <p:cNvSpPr/>
            <p:nvPr/>
          </p:nvSpPr>
          <p:spPr>
            <a:xfrm>
              <a:off x="4806349" y="21673420"/>
              <a:ext cx="6885829" cy="4860009"/>
            </a:xfrm>
            <a:prstGeom prst="roundRect">
              <a:avLst/>
            </a:prstGeom>
            <a:solidFill>
              <a:schemeClr val="bg1"/>
            </a:soli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FF1ABB-D49B-E5E5-4884-F35A6014203A}"/>
                </a:ext>
              </a:extLst>
            </p:cNvPr>
            <p:cNvSpPr txBox="1"/>
            <p:nvPr/>
          </p:nvSpPr>
          <p:spPr>
            <a:xfrm>
              <a:off x="5408767" y="1870475"/>
              <a:ext cx="2543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>
                  <a:solidFill>
                    <a:schemeClr val="bg1"/>
                  </a:solidFill>
                  <a:latin typeface="Cartoon Check" pitchFamily="2" charset="0"/>
                  <a:cs typeface="Aharoni" panose="02010803020104030203" pitchFamily="2" charset="-79"/>
                </a:rPr>
                <a:t>NETWORK SECURITY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1280DF-5763-11D0-7487-71851C74FBCA}"/>
                </a:ext>
              </a:extLst>
            </p:cNvPr>
            <p:cNvSpPr txBox="1"/>
            <p:nvPr/>
          </p:nvSpPr>
          <p:spPr>
            <a:xfrm>
              <a:off x="5408767" y="2970368"/>
              <a:ext cx="449364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Protecting </a:t>
              </a:r>
              <a:r>
                <a:rPr lang="en-US" sz="2400" b="1">
                  <a:solidFill>
                    <a:schemeClr val="bg1"/>
                  </a:solidFill>
                </a:rPr>
                <a:t>communication channels</a:t>
              </a:r>
              <a:r>
                <a:rPr lang="en-US">
                  <a:solidFill>
                    <a:schemeClr val="bg1"/>
                  </a:solidFill>
                </a:rPr>
                <a:t> and network infra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>
                  <a:solidFill>
                    <a:schemeClr val="bg1"/>
                  </a:solidFill>
                </a:rPr>
                <a:t>Eavesdropping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Spoofing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>
                  <a:solidFill>
                    <a:schemeClr val="bg1"/>
                  </a:solidFill>
                </a:rPr>
                <a:t>Denial-of-Service (DoS) attacks: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>
                <a:solidFill>
                  <a:schemeClr val="bg1"/>
                </a:solidFill>
              </a:endParaRPr>
            </a:p>
            <a:p>
              <a:r>
                <a:rPr lang="en-US" b="1">
                  <a:solidFill>
                    <a:srgbClr val="A7E193"/>
                  </a:solidFill>
                </a:rPr>
                <a:t>Solution</a:t>
              </a:r>
              <a:r>
                <a:rPr lang="en-US">
                  <a:solidFill>
                    <a:schemeClr val="bg1"/>
                  </a:solidFill>
                </a:rPr>
                <a:t>: Firewalls, VPNs</a:t>
              </a:r>
              <a:endParaRPr lang="en-IN">
                <a:solidFill>
                  <a:schemeClr val="bg1"/>
                </a:solidFill>
              </a:endParaRPr>
            </a:p>
          </p:txBody>
        </p:sp>
        <p:pic>
          <p:nvPicPr>
            <p:cNvPr id="13" name="Picture 12" descr="A diagram of a firewall&#10;&#10;Description automatically generated">
              <a:extLst>
                <a:ext uri="{FF2B5EF4-FFF2-40B4-BE49-F238E27FC236}">
                  <a16:creationId xmlns:a16="http://schemas.microsoft.com/office/drawing/2014/main" id="{0738D72E-5721-9BC2-C569-6DA2D5AC9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8893" y="1888239"/>
              <a:ext cx="2543175" cy="2543175"/>
            </a:xfrm>
            <a:prstGeom prst="rect">
              <a:avLst/>
            </a:prstGeom>
            <a:effectLst>
              <a:outerShdw blurRad="50800" dist="139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EB2BB3-C598-E537-9A96-E9E298BA9A87}"/>
                </a:ext>
              </a:extLst>
            </p:cNvPr>
            <p:cNvSpPr txBox="1"/>
            <p:nvPr/>
          </p:nvSpPr>
          <p:spPr>
            <a:xfrm>
              <a:off x="5519299" y="7025946"/>
              <a:ext cx="2543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>
                  <a:solidFill>
                    <a:schemeClr val="bg1"/>
                  </a:solidFill>
                  <a:latin typeface="Cartoon Check" pitchFamily="2" charset="0"/>
                  <a:cs typeface="Aharoni" panose="02010803020104030203" pitchFamily="2" charset="-79"/>
                </a:rPr>
                <a:t>Endpoint Security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05292-A9D1-5599-53D9-B9A04E0580E6}"/>
                </a:ext>
              </a:extLst>
            </p:cNvPr>
            <p:cNvSpPr txBox="1"/>
            <p:nvPr/>
          </p:nvSpPr>
          <p:spPr>
            <a:xfrm>
              <a:off x="5519299" y="8125839"/>
              <a:ext cx="4493648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Securing devices</a:t>
              </a:r>
              <a:r>
                <a:rPr lang="en-US">
                  <a:solidFill>
                    <a:schemeClr val="bg1"/>
                  </a:solidFill>
                </a:rPr>
                <a:t> </a:t>
              </a:r>
            </a:p>
            <a:p>
              <a:r>
                <a:rPr lang="en-US">
                  <a:solidFill>
                    <a:schemeClr val="bg1"/>
                  </a:solidFill>
                </a:rPr>
                <a:t>connected to networks.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>
                  <a:solidFill>
                    <a:schemeClr val="bg1"/>
                  </a:solidFill>
                </a:rPr>
                <a:t>Viruses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Trojans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Malwares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>
                <a:solidFill>
                  <a:schemeClr val="bg1"/>
                </a:solidFill>
              </a:endParaRPr>
            </a:p>
            <a:p>
              <a:r>
                <a:rPr lang="en-US" b="1">
                  <a:solidFill>
                    <a:srgbClr val="A7E193"/>
                  </a:solidFill>
                </a:rPr>
                <a:t>Solution</a:t>
              </a:r>
              <a:r>
                <a:rPr lang="en-US">
                  <a:solidFill>
                    <a:schemeClr val="bg1"/>
                  </a:solidFill>
                </a:rPr>
                <a:t>: End Point Detection Response, Anti virus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42C10A-1FA7-D3ED-EA46-EACBBFF1FF7C}"/>
                </a:ext>
              </a:extLst>
            </p:cNvPr>
            <p:cNvSpPr txBox="1"/>
            <p:nvPr/>
          </p:nvSpPr>
          <p:spPr>
            <a:xfrm>
              <a:off x="5408767" y="11928874"/>
              <a:ext cx="2543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>
                  <a:solidFill>
                    <a:schemeClr val="bg1"/>
                  </a:solidFill>
                  <a:latin typeface="Cartoon Check" pitchFamily="2" charset="0"/>
                  <a:cs typeface="Aharoni" panose="02010803020104030203" pitchFamily="2" charset="-79"/>
                </a:rPr>
                <a:t>APPLICATION Security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FD4A10-06C1-729F-3A60-130F530634FF}"/>
                </a:ext>
              </a:extLst>
            </p:cNvPr>
            <p:cNvSpPr txBox="1"/>
            <p:nvPr/>
          </p:nvSpPr>
          <p:spPr>
            <a:xfrm>
              <a:off x="5408767" y="12968953"/>
              <a:ext cx="4493648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Securing applications </a:t>
              </a:r>
              <a:r>
                <a:rPr lang="en-US">
                  <a:solidFill>
                    <a:schemeClr val="bg1"/>
                  </a:solidFill>
                </a:rPr>
                <a:t>and </a:t>
              </a:r>
              <a:r>
                <a:rPr lang="en-US" sz="2400" b="1">
                  <a:solidFill>
                    <a:schemeClr val="bg1"/>
                  </a:solidFill>
                </a:rPr>
                <a:t>associated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SQL Injections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Cross-site scripting XSS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Insecure APIs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>
                <a:solidFill>
                  <a:schemeClr val="bg1"/>
                </a:solidFill>
              </a:endParaRPr>
            </a:p>
            <a:p>
              <a:r>
                <a:rPr lang="en-US" b="1">
                  <a:solidFill>
                    <a:srgbClr val="A7E193"/>
                  </a:solidFill>
                </a:rPr>
                <a:t>Solution</a:t>
              </a:r>
              <a:r>
                <a:rPr lang="en-US">
                  <a:solidFill>
                    <a:schemeClr val="bg1"/>
                  </a:solidFill>
                </a:rPr>
                <a:t>: Secure coding, Secure DevOps, Application Firewalls</a:t>
              </a:r>
            </a:p>
          </p:txBody>
        </p:sp>
        <p:pic>
          <p:nvPicPr>
            <p:cNvPr id="22" name="Picture 21" descr="A computer network with many devices&#10;&#10;Description automatically generated">
              <a:extLst>
                <a:ext uri="{FF2B5EF4-FFF2-40B4-BE49-F238E27FC236}">
                  <a16:creationId xmlns:a16="http://schemas.microsoft.com/office/drawing/2014/main" id="{7963C77C-AB3C-79A6-0E8A-2F8800066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48836" y="7298710"/>
              <a:ext cx="2454631" cy="2400657"/>
            </a:xfrm>
            <a:prstGeom prst="rect">
              <a:avLst/>
            </a:prstGeom>
            <a:effectLst>
              <a:outerShdw blurRad="50800" dist="139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5FFA845-C19D-4FF9-B3D7-189BD21C29B9}"/>
                </a:ext>
              </a:extLst>
            </p:cNvPr>
            <p:cNvSpPr/>
            <p:nvPr/>
          </p:nvSpPr>
          <p:spPr>
            <a:xfrm>
              <a:off x="4806349" y="16504814"/>
              <a:ext cx="6885829" cy="4860009"/>
            </a:xfrm>
            <a:prstGeom prst="roundRect">
              <a:avLst/>
            </a:prstGeom>
            <a:gradFill>
              <a:gsLst>
                <a:gs pos="36000">
                  <a:schemeClr val="accent6">
                    <a:lumMod val="50000"/>
                  </a:schemeClr>
                </a:gs>
                <a:gs pos="94000">
                  <a:schemeClr val="accent4">
                    <a:lumMod val="60000"/>
                    <a:lumOff val="40000"/>
                  </a:schemeClr>
                </a:gs>
              </a:gsLst>
              <a:lin ang="18900000" scaled="0"/>
            </a:gra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CF4886-F750-B78A-A24C-913817D3E549}"/>
                </a:ext>
              </a:extLst>
            </p:cNvPr>
            <p:cNvSpPr txBox="1"/>
            <p:nvPr/>
          </p:nvSpPr>
          <p:spPr>
            <a:xfrm>
              <a:off x="5408767" y="17097480"/>
              <a:ext cx="2543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>
                  <a:solidFill>
                    <a:schemeClr val="bg1"/>
                  </a:solidFill>
                  <a:latin typeface="Cartoon Check" pitchFamily="2" charset="0"/>
                  <a:cs typeface="Aharoni" panose="02010803020104030203" pitchFamily="2" charset="-79"/>
                </a:rPr>
                <a:t>AI SECURITY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89E557-2868-D834-CFAA-146D9E7D036B}"/>
                </a:ext>
              </a:extLst>
            </p:cNvPr>
            <p:cNvSpPr txBox="1"/>
            <p:nvPr/>
          </p:nvSpPr>
          <p:spPr>
            <a:xfrm>
              <a:off x="5408767" y="18137559"/>
              <a:ext cx="4493648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Protecting AI systems and their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Data Breach of Large models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Data Poisoning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Adversarial Attacks</a:t>
              </a:r>
            </a:p>
            <a:p>
              <a:endParaRPr lang="en-US">
                <a:solidFill>
                  <a:schemeClr val="bg1"/>
                </a:solidFill>
              </a:endParaRPr>
            </a:p>
            <a:p>
              <a:endParaRPr lang="en-US">
                <a:solidFill>
                  <a:schemeClr val="bg1"/>
                </a:solidFill>
              </a:endParaRPr>
            </a:p>
            <a:p>
              <a:r>
                <a:rPr lang="en-US" b="1">
                  <a:solidFill>
                    <a:srgbClr val="A7E193"/>
                  </a:solidFill>
                </a:rPr>
                <a:t>Solution</a:t>
              </a:r>
              <a:r>
                <a:rPr lang="en-US">
                  <a:solidFill>
                    <a:schemeClr val="bg1"/>
                  </a:solidFill>
                </a:rPr>
                <a:t>: Adversarial Training, Privacy protecting AI (Federated Learning) </a:t>
              </a:r>
            </a:p>
          </p:txBody>
        </p:sp>
        <p:pic>
          <p:nvPicPr>
            <p:cNvPr id="33" name="Picture 32" descr="A black and white background with white dots&#10;&#10;Description automatically generated">
              <a:extLst>
                <a:ext uri="{FF2B5EF4-FFF2-40B4-BE49-F238E27FC236}">
                  <a16:creationId xmlns:a16="http://schemas.microsoft.com/office/drawing/2014/main" id="{A6FD779E-A6AF-66DA-A413-DDEA2C66F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8820" y="18498085"/>
              <a:ext cx="1883248" cy="1561566"/>
            </a:xfrm>
            <a:prstGeom prst="rect">
              <a:avLst/>
            </a:prstGeom>
            <a:effectLst>
              <a:outerShdw blurRad="50800" dist="1397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Picture 36" descr="A white server with orange dots&#10;&#10;Description automatically generated">
              <a:extLst>
                <a:ext uri="{FF2B5EF4-FFF2-40B4-BE49-F238E27FC236}">
                  <a16:creationId xmlns:a16="http://schemas.microsoft.com/office/drawing/2014/main" id="{9F0353D3-0A40-1F7D-B1A5-809EB1D75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6498" y="12849763"/>
              <a:ext cx="1832897" cy="1832897"/>
            </a:xfrm>
            <a:prstGeom prst="rect">
              <a:avLst/>
            </a:prstGeom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997DBBA-33B8-B21F-EF38-8FB9AA8D70F2}"/>
              </a:ext>
            </a:extLst>
          </p:cNvPr>
          <p:cNvSpPr/>
          <p:nvPr/>
        </p:nvSpPr>
        <p:spPr>
          <a:xfrm rot="10800000">
            <a:off x="0" y="5880397"/>
            <a:ext cx="12192000" cy="99384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11FB17-9C75-5FFF-A7D6-9098A5CE82CB}"/>
              </a:ext>
            </a:extLst>
          </p:cNvPr>
          <p:cNvSpPr/>
          <p:nvPr/>
        </p:nvSpPr>
        <p:spPr>
          <a:xfrm>
            <a:off x="0" y="25371"/>
            <a:ext cx="12192000" cy="99384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2718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E5DCF-283C-A84D-24C3-BB4C70F2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1158823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IN" sz="4000" b="1">
                <a:solidFill>
                  <a:schemeClr val="bg1"/>
                </a:solidFill>
                <a:ea typeface="+mj-lt"/>
                <a:cs typeface="+mj-lt"/>
              </a:rPr>
              <a:t>Why Adversarial Training</a:t>
            </a:r>
            <a:endParaRPr lang="en-US" sz="4000" b="1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A53161-F983-F54B-04F0-6757BBA8D857}"/>
              </a:ext>
            </a:extLst>
          </p:cNvPr>
          <p:cNvGrpSpPr/>
          <p:nvPr/>
        </p:nvGrpSpPr>
        <p:grpSpPr>
          <a:xfrm>
            <a:off x="729977" y="1298441"/>
            <a:ext cx="10798405" cy="2330258"/>
            <a:chOff x="729977" y="1298441"/>
            <a:chExt cx="10798405" cy="233025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0653CF8-53BD-B264-7287-A5928331F139}"/>
                </a:ext>
              </a:extLst>
            </p:cNvPr>
            <p:cNvSpPr/>
            <p:nvPr/>
          </p:nvSpPr>
          <p:spPr>
            <a:xfrm>
              <a:off x="729977" y="1298441"/>
              <a:ext cx="3073451" cy="1951641"/>
            </a:xfrm>
            <a:prstGeom prst="roundRect">
              <a:avLst>
                <a:gd name="adj" fmla="val 1000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E967D47-45CD-2872-6407-92F45F18A444}"/>
                </a:ext>
              </a:extLst>
            </p:cNvPr>
            <p:cNvSpPr/>
            <p:nvPr/>
          </p:nvSpPr>
          <p:spPr>
            <a:xfrm>
              <a:off x="1071471" y="1622861"/>
              <a:ext cx="3073451" cy="1951641"/>
            </a:xfrm>
            <a:custGeom>
              <a:avLst/>
              <a:gdLst>
                <a:gd name="connsiteX0" fmla="*/ 0 w 3073451"/>
                <a:gd name="connsiteY0" fmla="*/ 195164 h 1951641"/>
                <a:gd name="connsiteX1" fmla="*/ 195164 w 3073451"/>
                <a:gd name="connsiteY1" fmla="*/ 0 h 1951641"/>
                <a:gd name="connsiteX2" fmla="*/ 2878287 w 3073451"/>
                <a:gd name="connsiteY2" fmla="*/ 0 h 1951641"/>
                <a:gd name="connsiteX3" fmla="*/ 3073451 w 3073451"/>
                <a:gd name="connsiteY3" fmla="*/ 195164 h 1951641"/>
                <a:gd name="connsiteX4" fmla="*/ 3073451 w 3073451"/>
                <a:gd name="connsiteY4" fmla="*/ 1756477 h 1951641"/>
                <a:gd name="connsiteX5" fmla="*/ 2878287 w 3073451"/>
                <a:gd name="connsiteY5" fmla="*/ 1951641 h 1951641"/>
                <a:gd name="connsiteX6" fmla="*/ 195164 w 3073451"/>
                <a:gd name="connsiteY6" fmla="*/ 1951641 h 1951641"/>
                <a:gd name="connsiteX7" fmla="*/ 0 w 3073451"/>
                <a:gd name="connsiteY7" fmla="*/ 1756477 h 1951641"/>
                <a:gd name="connsiteX8" fmla="*/ 0 w 3073451"/>
                <a:gd name="connsiteY8" fmla="*/ 195164 h 19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3451" h="1951641">
                  <a:moveTo>
                    <a:pt x="0" y="195164"/>
                  </a:moveTo>
                  <a:cubicBezTo>
                    <a:pt x="0" y="87378"/>
                    <a:pt x="87378" y="0"/>
                    <a:pt x="195164" y="0"/>
                  </a:cubicBezTo>
                  <a:lnTo>
                    <a:pt x="2878287" y="0"/>
                  </a:lnTo>
                  <a:cubicBezTo>
                    <a:pt x="2986073" y="0"/>
                    <a:pt x="3073451" y="87378"/>
                    <a:pt x="3073451" y="195164"/>
                  </a:cubicBezTo>
                  <a:lnTo>
                    <a:pt x="3073451" y="1756477"/>
                  </a:lnTo>
                  <a:cubicBezTo>
                    <a:pt x="3073451" y="1864263"/>
                    <a:pt x="2986073" y="1951641"/>
                    <a:pt x="2878287" y="1951641"/>
                  </a:cubicBezTo>
                  <a:lnTo>
                    <a:pt x="195164" y="1951641"/>
                  </a:lnTo>
                  <a:cubicBezTo>
                    <a:pt x="87378" y="1951641"/>
                    <a:pt x="0" y="1864263"/>
                    <a:pt x="0" y="1756477"/>
                  </a:cubicBezTo>
                  <a:lnTo>
                    <a:pt x="0" y="195164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62" tIns="133362" rIns="133362" bIns="133362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baseline="0"/>
                <a:t>Defense method to boost model resilience against adversarial attacks.</a:t>
              </a:r>
              <a:endParaRPr lang="en-US" sz="2000" kern="12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7BBD9E-711A-3397-AA7D-3C1021BE638B}"/>
                </a:ext>
              </a:extLst>
            </p:cNvPr>
            <p:cNvSpPr/>
            <p:nvPr/>
          </p:nvSpPr>
          <p:spPr>
            <a:xfrm>
              <a:off x="4356995" y="1333629"/>
              <a:ext cx="3073451" cy="1951641"/>
            </a:xfrm>
            <a:prstGeom prst="roundRect">
              <a:avLst>
                <a:gd name="adj" fmla="val 1000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8D7381-F934-7FE5-1C1D-3EBCC299AD02}"/>
                </a:ext>
              </a:extLst>
            </p:cNvPr>
            <p:cNvSpPr/>
            <p:nvPr/>
          </p:nvSpPr>
          <p:spPr>
            <a:xfrm>
              <a:off x="4698489" y="1658049"/>
              <a:ext cx="3073451" cy="1951641"/>
            </a:xfrm>
            <a:custGeom>
              <a:avLst/>
              <a:gdLst>
                <a:gd name="connsiteX0" fmla="*/ 0 w 3073451"/>
                <a:gd name="connsiteY0" fmla="*/ 195164 h 1951641"/>
                <a:gd name="connsiteX1" fmla="*/ 195164 w 3073451"/>
                <a:gd name="connsiteY1" fmla="*/ 0 h 1951641"/>
                <a:gd name="connsiteX2" fmla="*/ 2878287 w 3073451"/>
                <a:gd name="connsiteY2" fmla="*/ 0 h 1951641"/>
                <a:gd name="connsiteX3" fmla="*/ 3073451 w 3073451"/>
                <a:gd name="connsiteY3" fmla="*/ 195164 h 1951641"/>
                <a:gd name="connsiteX4" fmla="*/ 3073451 w 3073451"/>
                <a:gd name="connsiteY4" fmla="*/ 1756477 h 1951641"/>
                <a:gd name="connsiteX5" fmla="*/ 2878287 w 3073451"/>
                <a:gd name="connsiteY5" fmla="*/ 1951641 h 1951641"/>
                <a:gd name="connsiteX6" fmla="*/ 195164 w 3073451"/>
                <a:gd name="connsiteY6" fmla="*/ 1951641 h 1951641"/>
                <a:gd name="connsiteX7" fmla="*/ 0 w 3073451"/>
                <a:gd name="connsiteY7" fmla="*/ 1756477 h 1951641"/>
                <a:gd name="connsiteX8" fmla="*/ 0 w 3073451"/>
                <a:gd name="connsiteY8" fmla="*/ 195164 h 19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3451" h="1951641">
                  <a:moveTo>
                    <a:pt x="0" y="195164"/>
                  </a:moveTo>
                  <a:cubicBezTo>
                    <a:pt x="0" y="87378"/>
                    <a:pt x="87378" y="0"/>
                    <a:pt x="195164" y="0"/>
                  </a:cubicBezTo>
                  <a:lnTo>
                    <a:pt x="2878287" y="0"/>
                  </a:lnTo>
                  <a:cubicBezTo>
                    <a:pt x="2986073" y="0"/>
                    <a:pt x="3073451" y="87378"/>
                    <a:pt x="3073451" y="195164"/>
                  </a:cubicBezTo>
                  <a:lnTo>
                    <a:pt x="3073451" y="1756477"/>
                  </a:lnTo>
                  <a:cubicBezTo>
                    <a:pt x="3073451" y="1864263"/>
                    <a:pt x="2986073" y="1951641"/>
                    <a:pt x="2878287" y="1951641"/>
                  </a:cubicBezTo>
                  <a:lnTo>
                    <a:pt x="195164" y="1951641"/>
                  </a:lnTo>
                  <a:cubicBezTo>
                    <a:pt x="87378" y="1951641"/>
                    <a:pt x="0" y="1864263"/>
                    <a:pt x="0" y="1756477"/>
                  </a:cubicBezTo>
                  <a:lnTo>
                    <a:pt x="0" y="195164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62" tIns="133362" rIns="133362" bIns="133362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0" kern="1200" baseline="0"/>
                <a:t>Purpose</a:t>
              </a:r>
              <a:r>
                <a:rPr lang="en-US" sz="2000" b="0" i="0" kern="1200" baseline="0"/>
                <a:t>: Models are trained on both clean and adversarial perturbed data to recognize and resist manipulations.</a:t>
              </a:r>
              <a:endParaRPr lang="en-US" sz="2000" kern="120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E186943-B933-AECC-1765-37C5B0E7BD8E}"/>
                </a:ext>
              </a:extLst>
            </p:cNvPr>
            <p:cNvSpPr/>
            <p:nvPr/>
          </p:nvSpPr>
          <p:spPr>
            <a:xfrm>
              <a:off x="8113436" y="1352638"/>
              <a:ext cx="3073451" cy="1951641"/>
            </a:xfrm>
            <a:prstGeom prst="roundRect">
              <a:avLst>
                <a:gd name="adj" fmla="val 1000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F5DFB91-FA62-5BAA-E17F-1750B3F5424C}"/>
                </a:ext>
              </a:extLst>
            </p:cNvPr>
            <p:cNvSpPr/>
            <p:nvPr/>
          </p:nvSpPr>
          <p:spPr>
            <a:xfrm>
              <a:off x="8454931" y="1677058"/>
              <a:ext cx="3073451" cy="1951641"/>
            </a:xfrm>
            <a:custGeom>
              <a:avLst/>
              <a:gdLst>
                <a:gd name="connsiteX0" fmla="*/ 0 w 3073451"/>
                <a:gd name="connsiteY0" fmla="*/ 195164 h 1951641"/>
                <a:gd name="connsiteX1" fmla="*/ 195164 w 3073451"/>
                <a:gd name="connsiteY1" fmla="*/ 0 h 1951641"/>
                <a:gd name="connsiteX2" fmla="*/ 2878287 w 3073451"/>
                <a:gd name="connsiteY2" fmla="*/ 0 h 1951641"/>
                <a:gd name="connsiteX3" fmla="*/ 3073451 w 3073451"/>
                <a:gd name="connsiteY3" fmla="*/ 195164 h 1951641"/>
                <a:gd name="connsiteX4" fmla="*/ 3073451 w 3073451"/>
                <a:gd name="connsiteY4" fmla="*/ 1756477 h 1951641"/>
                <a:gd name="connsiteX5" fmla="*/ 2878287 w 3073451"/>
                <a:gd name="connsiteY5" fmla="*/ 1951641 h 1951641"/>
                <a:gd name="connsiteX6" fmla="*/ 195164 w 3073451"/>
                <a:gd name="connsiteY6" fmla="*/ 1951641 h 1951641"/>
                <a:gd name="connsiteX7" fmla="*/ 0 w 3073451"/>
                <a:gd name="connsiteY7" fmla="*/ 1756477 h 1951641"/>
                <a:gd name="connsiteX8" fmla="*/ 0 w 3073451"/>
                <a:gd name="connsiteY8" fmla="*/ 195164 h 19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3451" h="1951641">
                  <a:moveTo>
                    <a:pt x="0" y="195164"/>
                  </a:moveTo>
                  <a:cubicBezTo>
                    <a:pt x="0" y="87378"/>
                    <a:pt x="87378" y="0"/>
                    <a:pt x="195164" y="0"/>
                  </a:cubicBezTo>
                  <a:lnTo>
                    <a:pt x="2878287" y="0"/>
                  </a:lnTo>
                  <a:cubicBezTo>
                    <a:pt x="2986073" y="0"/>
                    <a:pt x="3073451" y="87378"/>
                    <a:pt x="3073451" y="195164"/>
                  </a:cubicBezTo>
                  <a:lnTo>
                    <a:pt x="3073451" y="1756477"/>
                  </a:lnTo>
                  <a:cubicBezTo>
                    <a:pt x="3073451" y="1864263"/>
                    <a:pt x="2986073" y="1951641"/>
                    <a:pt x="2878287" y="1951641"/>
                  </a:cubicBezTo>
                  <a:lnTo>
                    <a:pt x="195164" y="1951641"/>
                  </a:lnTo>
                  <a:cubicBezTo>
                    <a:pt x="87378" y="1951641"/>
                    <a:pt x="0" y="1864263"/>
                    <a:pt x="0" y="1756477"/>
                  </a:cubicBezTo>
                  <a:lnTo>
                    <a:pt x="0" y="195164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62" tIns="133362" rIns="133362" bIns="133362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0" kern="1200" baseline="0"/>
                <a:t>Outcome</a:t>
              </a:r>
              <a:r>
                <a:rPr lang="en-US" sz="2000" b="0" i="0" kern="1200" baseline="0"/>
                <a:t>: Enhanced robustness, protecting ML systems from malicious input that could lead to incorrect predictions. </a:t>
              </a:r>
              <a:endParaRPr lang="en-US" sz="2000" kern="12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8D53D31-7829-F78A-C536-DD495DEB6388}"/>
              </a:ext>
            </a:extLst>
          </p:cNvPr>
          <p:cNvSpPr txBox="1"/>
          <p:nvPr/>
        </p:nvSpPr>
        <p:spPr>
          <a:xfrm>
            <a:off x="561594" y="3878709"/>
            <a:ext cx="10822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Real-world implications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security in AI systems </a:t>
            </a:r>
          </a:p>
          <a:p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en-US" sz="2400"/>
          </a:p>
        </p:txBody>
      </p:sp>
      <p:pic>
        <p:nvPicPr>
          <p:cNvPr id="4" name="Picture 3" descr="Cybersecurity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9E15CA4-B678-9DF4-B633-72FCD7AA89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76" y="4516055"/>
            <a:ext cx="1643965" cy="1621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Healthcare">
            <a:extLst>
              <a:ext uri="{FF2B5EF4-FFF2-40B4-BE49-F238E27FC236}">
                <a16:creationId xmlns:a16="http://schemas.microsoft.com/office/drawing/2014/main" id="{1034AAC0-4687-1444-01EF-5E91DD23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17" y="4470075"/>
            <a:ext cx="1643965" cy="16329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utonomous systems">
            <a:extLst>
              <a:ext uri="{FF2B5EF4-FFF2-40B4-BE49-F238E27FC236}">
                <a16:creationId xmlns:a16="http://schemas.microsoft.com/office/drawing/2014/main" id="{C1DE63CF-945C-F258-DCC8-926DA5D23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758" y="4420065"/>
            <a:ext cx="1643965" cy="1643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B8B9AB-5E72-6FAE-9D7A-BFF487D2B571}"/>
              </a:ext>
            </a:extLst>
          </p:cNvPr>
          <p:cNvSpPr txBox="1"/>
          <p:nvPr/>
        </p:nvSpPr>
        <p:spPr>
          <a:xfrm>
            <a:off x="636676" y="6400800"/>
            <a:ext cx="178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Cybersecurity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AA0128-DD35-4B43-3CF4-2EC2E865C375}"/>
              </a:ext>
            </a:extLst>
          </p:cNvPr>
          <p:cNvSpPr txBox="1"/>
          <p:nvPr/>
        </p:nvSpPr>
        <p:spPr>
          <a:xfrm>
            <a:off x="3535012" y="6400800"/>
            <a:ext cx="164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Healthcare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644CE7-629B-6A02-CEF3-AC433C29FE39}"/>
              </a:ext>
            </a:extLst>
          </p:cNvPr>
          <p:cNvSpPr txBox="1"/>
          <p:nvPr/>
        </p:nvSpPr>
        <p:spPr>
          <a:xfrm>
            <a:off x="5752525" y="6400800"/>
            <a:ext cx="252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Autonomous vehicles</a:t>
            </a:r>
          </a:p>
        </p:txBody>
      </p:sp>
    </p:spTree>
    <p:extLst>
      <p:ext uri="{BB962C8B-B14F-4D97-AF65-F5344CB8AC3E}">
        <p14:creationId xmlns:p14="http://schemas.microsoft.com/office/powerpoint/2010/main" val="434011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349BA-CD44-062F-C455-7E8BA237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4E9738-86A1-BDD1-1D97-9A8EA7C63F7B}"/>
              </a:ext>
            </a:extLst>
          </p:cNvPr>
          <p:cNvSpPr/>
          <p:nvPr/>
        </p:nvSpPr>
        <p:spPr>
          <a:xfrm>
            <a:off x="3547358" y="202234"/>
            <a:ext cx="8640669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CDF8B-BEC7-35D5-42C4-0F11D940C6E6}"/>
              </a:ext>
            </a:extLst>
          </p:cNvPr>
          <p:cNvSpPr/>
          <p:nvPr/>
        </p:nvSpPr>
        <p:spPr>
          <a:xfrm>
            <a:off x="3555304" y="16786"/>
            <a:ext cx="8632723" cy="3732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6A9E77-F56D-882B-989A-C2D86536469B}"/>
              </a:ext>
            </a:extLst>
          </p:cNvPr>
          <p:cNvSpPr/>
          <p:nvPr/>
        </p:nvSpPr>
        <p:spPr>
          <a:xfrm>
            <a:off x="-7946" y="-7059"/>
            <a:ext cx="3559277" cy="6881845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C6E90-BDE1-339E-FC5D-4CEF17A278A3}"/>
              </a:ext>
            </a:extLst>
          </p:cNvPr>
          <p:cNvSpPr txBox="1"/>
          <p:nvPr/>
        </p:nvSpPr>
        <p:spPr>
          <a:xfrm>
            <a:off x="183783" y="2351300"/>
            <a:ext cx="3175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EFFF3"/>
                </a:solidFill>
                <a:latin typeface="Roseritta" pitchFamily="2" charset="0"/>
              </a:rPr>
              <a:t>Dataset Descriptions</a:t>
            </a:r>
            <a:endParaRPr lang="en-IN">
              <a:solidFill>
                <a:srgbClr val="FEFFF3"/>
              </a:solidFill>
              <a:latin typeface="Roseritta" pitchFamily="2" charset="0"/>
            </a:endParaRPr>
          </a:p>
        </p:txBody>
      </p:sp>
      <p:pic>
        <p:nvPicPr>
          <p:cNvPr id="4" name="Graphic 3" descr="Gears with solid fill">
            <a:extLst>
              <a:ext uri="{FF2B5EF4-FFF2-40B4-BE49-F238E27FC236}">
                <a16:creationId xmlns:a16="http://schemas.microsoft.com/office/drawing/2014/main" id="{13F1CB9B-2C49-8408-7996-7780093F4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0097" y="3934238"/>
            <a:ext cx="457200" cy="457200"/>
          </a:xfrm>
          <a:prstGeom prst="rect">
            <a:avLst/>
          </a:prstGeom>
        </p:spPr>
      </p:pic>
      <p:pic>
        <p:nvPicPr>
          <p:cNvPr id="17" name="Graphic 16" descr="Gears with solid fill">
            <a:extLst>
              <a:ext uri="{FF2B5EF4-FFF2-40B4-BE49-F238E27FC236}">
                <a16:creationId xmlns:a16="http://schemas.microsoft.com/office/drawing/2014/main" id="{D4D1F93C-BE42-9D17-34AA-9269F24C4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0849" y="3934238"/>
            <a:ext cx="457200" cy="4572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EF7507-5BED-FBEE-0890-EB0F471B2809}"/>
              </a:ext>
            </a:extLst>
          </p:cNvPr>
          <p:cNvSpPr txBox="1"/>
          <p:nvPr/>
        </p:nvSpPr>
        <p:spPr>
          <a:xfrm>
            <a:off x="8568049" y="3899363"/>
            <a:ext cx="35140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ea typeface="+mn-lt"/>
                <a:cs typeface="+mn-lt"/>
              </a:rPr>
              <a:t>Dataset 2</a:t>
            </a:r>
            <a:r>
              <a:rPr lang="en-US" sz="2000">
                <a:ea typeface="+mn-lt"/>
                <a:cs typeface="+mn-lt"/>
              </a:rPr>
              <a:t>: Fashion-MNIST</a:t>
            </a:r>
          </a:p>
          <a:p>
            <a:r>
              <a:rPr lang="en-US" sz="2000">
                <a:ea typeface="+mn-lt"/>
                <a:cs typeface="+mn-lt"/>
              </a:rPr>
              <a:t>70,000 28x28 grayscale images of 10 fashion categories.</a:t>
            </a:r>
          </a:p>
          <a:p>
            <a:r>
              <a:rPr lang="en-US" sz="2000" b="1">
                <a:ea typeface="+mn-lt"/>
                <a:cs typeface="+mn-lt"/>
              </a:rPr>
              <a:t>Training</a:t>
            </a:r>
            <a:r>
              <a:rPr lang="en-US" sz="2000">
                <a:ea typeface="+mn-lt"/>
                <a:cs typeface="+mn-lt"/>
              </a:rPr>
              <a:t>: 60,000 images; </a:t>
            </a:r>
            <a:r>
              <a:rPr lang="en-US" sz="2000" b="1">
                <a:ea typeface="+mn-lt"/>
                <a:cs typeface="+mn-lt"/>
              </a:rPr>
              <a:t>Testing</a:t>
            </a:r>
            <a:r>
              <a:rPr lang="en-US" sz="2000">
                <a:ea typeface="+mn-lt"/>
                <a:cs typeface="+mn-lt"/>
              </a:rPr>
              <a:t>: 10,000 images.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9D00E8-B71D-A361-60D1-05F33887F117}"/>
              </a:ext>
            </a:extLst>
          </p:cNvPr>
          <p:cNvSpPr txBox="1"/>
          <p:nvPr/>
        </p:nvSpPr>
        <p:spPr>
          <a:xfrm>
            <a:off x="4448951" y="3902988"/>
            <a:ext cx="27816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Dataset 1: CIFAR-10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60,000 32x32 color images in 10 classes.</a:t>
            </a:r>
            <a:endParaRPr lang="en-US" sz="2000"/>
          </a:p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Training</a:t>
            </a:r>
            <a:r>
              <a:rPr lang="en-US" sz="2000">
                <a:ea typeface="+mn-lt"/>
                <a:cs typeface="+mn-lt"/>
              </a:rPr>
              <a:t>: 50,000 images; </a:t>
            </a:r>
          </a:p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Testing</a:t>
            </a:r>
            <a:r>
              <a:rPr lang="en-US" sz="2000">
                <a:ea typeface="+mn-lt"/>
                <a:cs typeface="+mn-lt"/>
              </a:rPr>
              <a:t>: 10,000 images.</a:t>
            </a:r>
            <a:endParaRPr lang="en-US" sz="2000"/>
          </a:p>
        </p:txBody>
      </p:sp>
      <p:pic>
        <p:nvPicPr>
          <p:cNvPr id="2" name="Picture 1" descr="CIFAR-10 Dataset | Papers With Code">
            <a:extLst>
              <a:ext uri="{FF2B5EF4-FFF2-40B4-BE49-F238E27FC236}">
                <a16:creationId xmlns:a16="http://schemas.microsoft.com/office/drawing/2014/main" id="{6F47C195-2F18-356B-99DF-5718DD014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293" y="395793"/>
            <a:ext cx="3589039" cy="30332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Examples of Fashion-MNIST dataset ...">
            <a:extLst>
              <a:ext uri="{FF2B5EF4-FFF2-40B4-BE49-F238E27FC236}">
                <a16:creationId xmlns:a16="http://schemas.microsoft.com/office/drawing/2014/main" id="{E6050E72-F04C-BF2F-D76F-1050D9197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849" y="366184"/>
            <a:ext cx="3836573" cy="30332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3830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B1D32F-8944-48C0-1E15-0C12508AD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4000" b="1">
                <a:ea typeface="+mj-lt"/>
                <a:cs typeface="+mj-lt"/>
              </a:rPr>
              <a:t>ResNet Model Architecture</a:t>
            </a:r>
          </a:p>
        </p:txBody>
      </p:sp>
      <p:pic>
        <p:nvPicPr>
          <p:cNvPr id="4" name="Picture 3" descr="A diagram of a diagram of a learning block&#10;&#10;Description automatically generated">
            <a:extLst>
              <a:ext uri="{FF2B5EF4-FFF2-40B4-BE49-F238E27FC236}">
                <a16:creationId xmlns:a16="http://schemas.microsoft.com/office/drawing/2014/main" id="{E198784F-6852-9871-CC0F-DFF50E7D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42" y="1713825"/>
            <a:ext cx="5201023" cy="3016592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9F816E48-FDFA-9682-2B1E-9A8E2E9B60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977587"/>
              </p:ext>
            </p:extLst>
          </p:nvPr>
        </p:nvGraphicFramePr>
        <p:xfrm>
          <a:off x="1136397" y="2222089"/>
          <a:ext cx="4959603" cy="382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4638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B791B-3466-5F56-C494-F6DEFE9D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BBD70F9-50E3-758A-09D1-BF9BDB75893B}"/>
              </a:ext>
            </a:extLst>
          </p:cNvPr>
          <p:cNvSpPr/>
          <p:nvPr/>
        </p:nvSpPr>
        <p:spPr>
          <a:xfrm>
            <a:off x="-3973" y="-1214"/>
            <a:ext cx="3559277" cy="6876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74AA01-96F3-9C14-36BC-2D0C5B9434AA}"/>
              </a:ext>
            </a:extLst>
          </p:cNvPr>
          <p:cNvSpPr/>
          <p:nvPr/>
        </p:nvSpPr>
        <p:spPr>
          <a:xfrm>
            <a:off x="3559277" y="16786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7C3D0-CF74-7F07-878F-BA923ADFF4A3}"/>
              </a:ext>
            </a:extLst>
          </p:cNvPr>
          <p:cNvSpPr txBox="1"/>
          <p:nvPr/>
        </p:nvSpPr>
        <p:spPr>
          <a:xfrm>
            <a:off x="-252369" y="1919596"/>
            <a:ext cx="408358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rgbClr val="FEFFF3"/>
                </a:solidFill>
                <a:latin typeface="Roseritta" pitchFamily="2" charset="0"/>
              </a:rPr>
              <a:t>Adversarial Training Techniques</a:t>
            </a:r>
            <a:br>
              <a:rPr lang="en-US" sz="4800">
                <a:solidFill>
                  <a:srgbClr val="FEFFF3"/>
                </a:solidFill>
                <a:latin typeface="Roseritta" pitchFamily="2" charset="0"/>
              </a:rPr>
            </a:br>
            <a:br>
              <a:rPr lang="en-US" sz="4800">
                <a:solidFill>
                  <a:srgbClr val="FEFFF3"/>
                </a:solidFill>
                <a:latin typeface="Roseritta" pitchFamily="2" charset="0"/>
              </a:rPr>
            </a:br>
            <a:endParaRPr lang="en-IN" sz="2800">
              <a:solidFill>
                <a:srgbClr val="FEFFF3"/>
              </a:solidFill>
              <a:latin typeface="Roseritta" pitchFamily="2" charset="0"/>
            </a:endParaRPr>
          </a:p>
        </p:txBody>
      </p:sp>
      <p:pic>
        <p:nvPicPr>
          <p:cNvPr id="4" name="Graphic 3" descr="Gears with solid fill">
            <a:extLst>
              <a:ext uri="{FF2B5EF4-FFF2-40B4-BE49-F238E27FC236}">
                <a16:creationId xmlns:a16="http://schemas.microsoft.com/office/drawing/2014/main" id="{817E16CB-EF8A-EEFD-EACF-F57A67AA3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609" y="906104"/>
            <a:ext cx="457200" cy="457200"/>
          </a:xfrm>
          <a:prstGeom prst="rect">
            <a:avLst/>
          </a:prstGeom>
        </p:spPr>
      </p:pic>
      <p:pic>
        <p:nvPicPr>
          <p:cNvPr id="10" name="Graphic 9" descr="Gears with solid fill">
            <a:extLst>
              <a:ext uri="{FF2B5EF4-FFF2-40B4-BE49-F238E27FC236}">
                <a16:creationId xmlns:a16="http://schemas.microsoft.com/office/drawing/2014/main" id="{F691E824-9CB6-DBE8-AA53-B4D76C515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148" y="2369781"/>
            <a:ext cx="457200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993EAC-320C-647D-D898-1C0D7CC7842F}"/>
              </a:ext>
            </a:extLst>
          </p:cNvPr>
          <p:cNvSpPr txBox="1"/>
          <p:nvPr/>
        </p:nvSpPr>
        <p:spPr>
          <a:xfrm>
            <a:off x="4595068" y="2370689"/>
            <a:ext cx="6537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b="1"/>
              <a:t>Mixed Attack Adversarial Training’:</a:t>
            </a:r>
            <a:endParaRPr lang="en-US" sz="2400"/>
          </a:p>
          <a:p>
            <a:r>
              <a:rPr lang="en-US" sz="2400"/>
              <a:t>More robust to diverse attack methods, better generalization.</a:t>
            </a:r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17" name="Graphic 16" descr="Gears with solid fill">
            <a:extLst>
              <a:ext uri="{FF2B5EF4-FFF2-40B4-BE49-F238E27FC236}">
                <a16:creationId xmlns:a16="http://schemas.microsoft.com/office/drawing/2014/main" id="{F30C41E6-2D68-904B-E110-D9332FB5D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148" y="4082012"/>
            <a:ext cx="457200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CAB5E0-8B6E-0E0A-6374-408B22A55995}"/>
              </a:ext>
            </a:extLst>
          </p:cNvPr>
          <p:cNvSpPr txBox="1"/>
          <p:nvPr/>
        </p:nvSpPr>
        <p:spPr>
          <a:xfrm>
            <a:off x="4564321" y="3973772"/>
            <a:ext cx="65372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TRADES (Transferable Defense Strategy)</a:t>
            </a:r>
            <a:r>
              <a:rPr lang="en-US" sz="2400"/>
              <a:t>:</a:t>
            </a:r>
          </a:p>
          <a:p>
            <a:r>
              <a:rPr lang="en-US" sz="2400"/>
              <a:t>Balances robustness and generalization by controlling the trade-off between clean and adversarial accuracy.</a:t>
            </a:r>
            <a:endParaRPr lang="en-US" sz="2400" b="1">
              <a:solidFill>
                <a:srgbClr val="C00000"/>
              </a:solidFill>
            </a:endParaRPr>
          </a:p>
          <a:p>
            <a:endParaRPr lang="en-IN" sz="3200" b="1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82951-A88C-0DA6-D08B-88519ACA8F6A}"/>
              </a:ext>
            </a:extLst>
          </p:cNvPr>
          <p:cNvSpPr txBox="1"/>
          <p:nvPr/>
        </p:nvSpPr>
        <p:spPr>
          <a:xfrm>
            <a:off x="4536809" y="906104"/>
            <a:ext cx="7348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b="1"/>
              <a:t>Standard Adversarial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Pros: Simple and easy to implement.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Cons: May be overfit to the specific attack method</a:t>
            </a:r>
          </a:p>
        </p:txBody>
      </p:sp>
    </p:spTree>
    <p:extLst>
      <p:ext uri="{BB962C8B-B14F-4D97-AF65-F5344CB8AC3E}">
        <p14:creationId xmlns:p14="http://schemas.microsoft.com/office/powerpoint/2010/main" val="2226482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D474-2836-7B07-3D8F-EA949C865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425676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How Adversarial Training Work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7AF35B90-4B74-FAA4-FD1F-44C7DABEB0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9014194"/>
              </p:ext>
            </p:extLst>
          </p:nvPr>
        </p:nvGraphicFramePr>
        <p:xfrm>
          <a:off x="0" y="1425676"/>
          <a:ext cx="12192000" cy="543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5391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person in a lab coat touching his head&#10;&#10;Description automatically generated">
            <a:extLst>
              <a:ext uri="{FF2B5EF4-FFF2-40B4-BE49-F238E27FC236}">
                <a16:creationId xmlns:a16="http://schemas.microsoft.com/office/drawing/2014/main" id="{EE58EC15-79F9-43F3-F2F3-5A7AD1562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32" r="1" b="2813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6D304-FAF1-F42D-3482-24212E72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Challenges</a:t>
            </a:r>
            <a:br>
              <a:rPr lang="en-US" b="1"/>
            </a:br>
            <a:r>
              <a:rPr lang="en-US" b="1"/>
              <a:t>In Adversarial Training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5E715F-0865-3316-52CB-410F72576A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36143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210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F0F2F-2A4F-B18D-2420-53DAE1EC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DDEB3F-1324-BBAA-112D-207B5A727F8C}"/>
              </a:ext>
            </a:extLst>
          </p:cNvPr>
          <p:cNvSpPr txBox="1"/>
          <p:nvPr/>
        </p:nvSpPr>
        <p:spPr>
          <a:xfrm>
            <a:off x="-28577" y="0"/>
            <a:ext cx="2162177" cy="6858000"/>
          </a:xfrm>
          <a:prstGeom prst="rect">
            <a:avLst/>
          </a:prstGeom>
          <a:solidFill>
            <a:srgbClr val="A7E193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F7EA8-E0F2-B57B-CA5C-023C7939F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Adversarial Training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26767-E7BE-59B6-4A65-163FE9C7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739" y="0"/>
            <a:ext cx="4827350" cy="3552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92AB0-EE5C-9EBB-32B2-D66B07CBC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227" y="3705445"/>
            <a:ext cx="69469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53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67F87-27E2-A2BA-4645-37C1FDF4F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873EAE-C5E4-D062-A997-3D94400316E3}"/>
              </a:ext>
            </a:extLst>
          </p:cNvPr>
          <p:cNvSpPr txBox="1"/>
          <p:nvPr/>
        </p:nvSpPr>
        <p:spPr>
          <a:xfrm>
            <a:off x="-28577" y="0"/>
            <a:ext cx="2162177" cy="6858000"/>
          </a:xfrm>
          <a:prstGeom prst="rect">
            <a:avLst/>
          </a:prstGeom>
          <a:solidFill>
            <a:srgbClr val="A7E193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A264F-9D28-5E81-1BAF-7CBEFE04A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Adversarial Training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72508-D1D1-253A-A7DD-E161D5775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6" y="2605131"/>
            <a:ext cx="7486652" cy="3965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709695-5316-0532-3496-2C35B94B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926" y="661368"/>
            <a:ext cx="5332916" cy="1412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48A6C-3023-B48A-DE66-B73D2DF49431}"/>
              </a:ext>
            </a:extLst>
          </p:cNvPr>
          <p:cNvSpPr txBox="1"/>
          <p:nvPr/>
        </p:nvSpPr>
        <p:spPr>
          <a:xfrm>
            <a:off x="3590926" y="2238294"/>
            <a:ext cx="3270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After Adversarial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ECE80-A745-5A84-59CC-7803DEEDEA25}"/>
              </a:ext>
            </a:extLst>
          </p:cNvPr>
          <p:cNvSpPr txBox="1"/>
          <p:nvPr/>
        </p:nvSpPr>
        <p:spPr>
          <a:xfrm>
            <a:off x="3590925" y="261468"/>
            <a:ext cx="576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Before Adversarial Training with adversarial examples</a:t>
            </a:r>
          </a:p>
        </p:txBody>
      </p:sp>
    </p:spTree>
    <p:extLst>
      <p:ext uri="{BB962C8B-B14F-4D97-AF65-F5344CB8AC3E}">
        <p14:creationId xmlns:p14="http://schemas.microsoft.com/office/powerpoint/2010/main" val="4175015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9F2D0"/>
            </a:gs>
            <a:gs pos="100000">
              <a:schemeClr val="accent6">
                <a:lumMod val="20000"/>
                <a:lumOff val="80000"/>
              </a:schemeClr>
            </a:gs>
            <a:gs pos="27000">
              <a:schemeClr val="accent6">
                <a:lumMod val="20000"/>
                <a:lumOff val="80000"/>
              </a:schemeClr>
            </a:gs>
            <a:gs pos="0">
              <a:schemeClr val="accent6">
                <a:lumMod val="40000"/>
                <a:lumOff val="60000"/>
              </a:schemeClr>
            </a:gs>
            <a:gs pos="13000">
              <a:schemeClr val="accent6">
                <a:lumMod val="20000"/>
                <a:lumOff val="80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D27DDB-6AA0-00F3-C3A8-076B3C63E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230651-C98B-8938-791E-3A66354D435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4256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Project Resources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EB119-B983-2BA8-264C-877C89EA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err="1"/>
              <a:t>Github</a:t>
            </a:r>
            <a:r>
              <a:rPr lang="en-IN" b="1"/>
              <a:t>: </a:t>
            </a:r>
          </a:p>
          <a:p>
            <a:pPr marL="0" indent="0">
              <a:buNone/>
            </a:pPr>
            <a:r>
              <a:rPr lang="en-IN">
                <a:hlinkClick r:id="rId2"/>
              </a:rPr>
              <a:t>   https://github.com/tianpu2014/MLSecurity</a:t>
            </a:r>
            <a:endParaRPr lang="en-IN"/>
          </a:p>
          <a:p>
            <a:r>
              <a:rPr lang="en-IN" b="1"/>
              <a:t>Interactive Labs: </a:t>
            </a:r>
            <a:r>
              <a:rPr lang="en-IN">
                <a:hlinkClick r:id="rId3"/>
              </a:rPr>
              <a:t>https://www.overleaf.com/project/66dbca2bcf68fab0d0bdc472</a:t>
            </a:r>
            <a:endParaRPr lang="en-IN"/>
          </a:p>
          <a:p>
            <a:endParaRPr lang="en-IN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638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9F2D0"/>
            </a:gs>
            <a:gs pos="100000">
              <a:schemeClr val="accent6">
                <a:lumMod val="20000"/>
                <a:lumOff val="80000"/>
              </a:schemeClr>
            </a:gs>
            <a:gs pos="27000">
              <a:schemeClr val="accent6">
                <a:lumMod val="20000"/>
                <a:lumOff val="80000"/>
              </a:schemeClr>
            </a:gs>
            <a:gs pos="0">
              <a:schemeClr val="accent6">
                <a:lumMod val="40000"/>
                <a:lumOff val="60000"/>
              </a:schemeClr>
            </a:gs>
            <a:gs pos="13000">
              <a:schemeClr val="accent6">
                <a:lumMod val="20000"/>
                <a:lumOff val="80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959846-E5FF-5A79-51EE-FC76588DF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DB2F03A-78D1-90B6-F262-A14A8B092EF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4256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References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98A98-75D9-F0D2-7FDF-FE39B44CB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585732"/>
            <a:ext cx="10601446" cy="5023411"/>
          </a:xfrm>
        </p:spPr>
        <p:txBody>
          <a:bodyPr>
            <a:noAutofit/>
          </a:bodyPr>
          <a:lstStyle/>
          <a:p>
            <a:r>
              <a:rPr lang="en-US" sz="2400"/>
              <a:t>[1] Adversarial examples in the physical world by Alexey </a:t>
            </a:r>
            <a:r>
              <a:rPr lang="en-US" sz="2400" err="1"/>
              <a:t>Kurakin</a:t>
            </a:r>
            <a:r>
              <a:rPr lang="en-US" sz="2400"/>
              <a:t>, Ian Goodfellow, Samy Bengio</a:t>
            </a:r>
          </a:p>
          <a:p>
            <a:r>
              <a:rPr lang="en-US" sz="2400"/>
              <a:t> [2] Goodfellow, I., </a:t>
            </a:r>
            <a:r>
              <a:rPr lang="en-US" sz="2400" err="1"/>
              <a:t>Papernot</a:t>
            </a:r>
            <a:r>
              <a:rPr lang="en-US" sz="2400"/>
              <a:t>, N., Huang, S., Duan, R., </a:t>
            </a:r>
            <a:r>
              <a:rPr lang="en-US" sz="2400" err="1"/>
              <a:t>Abeel</a:t>
            </a:r>
            <a:r>
              <a:rPr lang="en-US" sz="2400"/>
              <a:t>, P., &amp; Clark, J. (2017). Attacking Machine Learning with Adversarial Examples. </a:t>
            </a:r>
            <a:r>
              <a:rPr lang="en-US" sz="2400">
                <a:hlinkClick r:id="rId2"/>
              </a:rPr>
              <a:t>https://openai.com/blog/adversarial-example-research/</a:t>
            </a:r>
            <a:endParaRPr lang="en-US" sz="2400"/>
          </a:p>
          <a:p>
            <a:r>
              <a:rPr lang="en-US" sz="2400"/>
              <a:t>[3]</a:t>
            </a:r>
            <a:r>
              <a:rPr lang="en-US" sz="2400" err="1"/>
              <a:t>Carlini,Nicholas,andDavidWagner</a:t>
            </a:r>
            <a:r>
              <a:rPr lang="en-US" sz="2400"/>
              <a:t>. ”Towardsevaluatingtherobustnessofneuralnetworks.”2017ieee </a:t>
            </a:r>
            <a:r>
              <a:rPr lang="en-US" sz="2400" err="1"/>
              <a:t>symposiumonsecurityandprivacy</a:t>
            </a:r>
            <a:r>
              <a:rPr lang="en-US" sz="2400"/>
              <a:t>(</a:t>
            </a:r>
            <a:r>
              <a:rPr lang="en-US" sz="2400" err="1"/>
              <a:t>sp</a:t>
            </a:r>
            <a:r>
              <a:rPr lang="en-US" sz="2400"/>
              <a:t>). Ieee,2017. </a:t>
            </a:r>
          </a:p>
          <a:p>
            <a:r>
              <a:rPr lang="en-US" sz="2400"/>
              <a:t>[4]Biswas, I.,Heu,V.,&amp;</a:t>
            </a:r>
            <a:r>
              <a:rPr lang="en-US" sz="2400" err="1"/>
              <a:t>Hurtubise,J</a:t>
            </a:r>
            <a:r>
              <a:rPr lang="en-US" sz="2400"/>
              <a:t>.(2016). </a:t>
            </a:r>
            <a:r>
              <a:rPr lang="en-US" sz="2400" err="1"/>
              <a:t>Isomonodromicdeformationsofirregularconnectionsand</a:t>
            </a:r>
            <a:r>
              <a:rPr lang="en-US" sz="2400"/>
              <a:t> stabilityofbundles.arXivpreprintarXiv:1608.00780.</a:t>
            </a:r>
          </a:p>
          <a:p>
            <a:r>
              <a:rPr lang="en-US" sz="2400"/>
              <a:t>[5]Goodfellow,I.J.,Shlens,J.,&amp;</a:t>
            </a:r>
            <a:r>
              <a:rPr lang="en-US" sz="2400" err="1"/>
              <a:t>Szegedy,C</a:t>
            </a:r>
            <a:r>
              <a:rPr lang="en-US" sz="2400"/>
              <a:t>.(2014).</a:t>
            </a:r>
            <a:r>
              <a:rPr lang="en-US" sz="2400" err="1"/>
              <a:t>Explainingandharnessingadversarialexamples.arXiv</a:t>
            </a:r>
            <a:r>
              <a:rPr lang="en-US" sz="2400"/>
              <a:t> preprintarXiv:1412.6572. 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390553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accent6">
                <a:lumMod val="20000"/>
                <a:lumOff val="80000"/>
              </a:schemeClr>
            </a:gs>
            <a:gs pos="13000">
              <a:schemeClr val="accent6">
                <a:lumMod val="20000"/>
                <a:lumOff val="80000"/>
              </a:schemeClr>
            </a:gs>
            <a:gs pos="0">
              <a:schemeClr val="accent6">
                <a:lumMod val="20000"/>
                <a:lumOff val="80000"/>
              </a:schemeClr>
            </a:gs>
            <a:gs pos="40000">
              <a:schemeClr val="accent6">
                <a:lumMod val="20000"/>
                <a:lumOff val="80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72F376-4E3B-E816-0E53-E94F27ABF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2E318A-8C8A-57CC-58DF-01A20B84B498}"/>
              </a:ext>
            </a:extLst>
          </p:cNvPr>
          <p:cNvSpPr txBox="1">
            <a:spLocks/>
          </p:cNvSpPr>
          <p:nvPr/>
        </p:nvSpPr>
        <p:spPr>
          <a:xfrm>
            <a:off x="1205681" y="2041453"/>
            <a:ext cx="1911146" cy="819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latin typeface="Nexa Heavy" panose="00000A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2D7A45-9551-976E-36B9-E2D219DE5B99}"/>
              </a:ext>
            </a:extLst>
          </p:cNvPr>
          <p:cNvSpPr txBox="1"/>
          <p:nvPr/>
        </p:nvSpPr>
        <p:spPr>
          <a:xfrm>
            <a:off x="825910" y="1012954"/>
            <a:ext cx="24580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Nexa Heavy" panose="00000A00000000000000" pitchFamily="2" charset="0"/>
                <a:ea typeface="+mj-lt"/>
                <a:cs typeface="+mj-lt"/>
              </a:rPr>
              <a:t>1990s</a:t>
            </a:r>
            <a:br>
              <a:rPr lang="en-US" sz="4400">
                <a:ln>
                  <a:solidFill>
                    <a:schemeClr val="tx1"/>
                  </a:solidFill>
                </a:ln>
                <a:latin typeface="Nexa Heavy" panose="00000A00000000000000" pitchFamily="2" charset="0"/>
                <a:ea typeface="+mj-lt"/>
                <a:cs typeface="+mj-lt"/>
              </a:rPr>
            </a:br>
            <a:br>
              <a:rPr lang="en-US" sz="4400">
                <a:ln>
                  <a:solidFill>
                    <a:schemeClr val="tx1"/>
                  </a:solidFill>
                </a:ln>
                <a:latin typeface="Nexa Heavy" panose="00000A00000000000000" pitchFamily="2" charset="0"/>
                <a:ea typeface="+mj-lt"/>
                <a:cs typeface="+mj-lt"/>
              </a:rPr>
            </a:br>
            <a:r>
              <a:rPr lang="en-US" sz="4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Nexa Heavy" panose="00000A00000000000000" pitchFamily="2" charset="0"/>
                <a:ea typeface="+mj-lt"/>
                <a:cs typeface="+mj-lt"/>
              </a:rPr>
              <a:t>2000s</a:t>
            </a:r>
            <a:br>
              <a:rPr lang="en-US" sz="4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Nexa Heavy" panose="00000A00000000000000" pitchFamily="2" charset="0"/>
                <a:ea typeface="+mj-lt"/>
                <a:cs typeface="+mj-lt"/>
              </a:rPr>
            </a:br>
            <a:br>
              <a:rPr lang="en-US" sz="4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Nexa Heavy" panose="00000A00000000000000" pitchFamily="2" charset="0"/>
                <a:ea typeface="+mj-lt"/>
                <a:cs typeface="+mj-lt"/>
              </a:rPr>
            </a:br>
            <a:r>
              <a:rPr lang="en-US" sz="440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Nexa Heavy" panose="00000A00000000000000" pitchFamily="2" charset="0"/>
                <a:ea typeface="+mj-lt"/>
                <a:cs typeface="+mj-lt"/>
              </a:rPr>
              <a:t>2010s</a:t>
            </a:r>
          </a:p>
          <a:p>
            <a:endParaRPr lang="en-US" sz="4400">
              <a:ln>
                <a:solidFill>
                  <a:schemeClr val="tx1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latin typeface="Nexa Heavy" panose="00000A00000000000000" pitchFamily="2" charset="0"/>
              <a:ea typeface="+mj-lt"/>
              <a:cs typeface="+mj-lt"/>
            </a:endParaRPr>
          </a:p>
          <a:p>
            <a:r>
              <a:rPr lang="en-US" sz="4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Nexa Heavy" panose="00000A00000000000000" pitchFamily="2" charset="0"/>
                <a:ea typeface="+mj-lt"/>
                <a:cs typeface="+mj-lt"/>
              </a:rPr>
              <a:t>2020s</a:t>
            </a:r>
            <a:endParaRPr lang="en-IN" sz="4400">
              <a:ln>
                <a:solidFill>
                  <a:schemeClr val="tx1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F21EF5-7BDB-4D27-7E67-9095CDD5C51D}"/>
              </a:ext>
            </a:extLst>
          </p:cNvPr>
          <p:cNvGrpSpPr/>
          <p:nvPr/>
        </p:nvGrpSpPr>
        <p:grpSpPr>
          <a:xfrm>
            <a:off x="4480261" y="-14609010"/>
            <a:ext cx="6885829" cy="30703039"/>
            <a:chOff x="4806349" y="-4169610"/>
            <a:chExt cx="6885829" cy="3070303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E7B7F70-B9DA-EEB0-ABF4-2CA6371179ED}"/>
                </a:ext>
              </a:extLst>
            </p:cNvPr>
            <p:cNvSpPr/>
            <p:nvPr/>
          </p:nvSpPr>
          <p:spPr>
            <a:xfrm>
              <a:off x="4806349" y="998996"/>
              <a:ext cx="6885829" cy="4860009"/>
            </a:xfrm>
            <a:prstGeom prst="roundRect">
              <a:avLst/>
            </a:prstGeom>
            <a:gradFill>
              <a:gsLst>
                <a:gs pos="28000">
                  <a:srgbClr val="7030A0"/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18900000" scaled="0"/>
            </a:gra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49EB9F2-AD4B-D39D-3DDF-E29B6D010712}"/>
                </a:ext>
              </a:extLst>
            </p:cNvPr>
            <p:cNvSpPr/>
            <p:nvPr/>
          </p:nvSpPr>
          <p:spPr>
            <a:xfrm>
              <a:off x="4806349" y="-4169610"/>
              <a:ext cx="6885829" cy="4860009"/>
            </a:xfrm>
            <a:prstGeom prst="roundRect">
              <a:avLst/>
            </a:prstGeom>
            <a:solidFill>
              <a:schemeClr val="bg1"/>
            </a:soli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7546D61-133C-5E13-A6EB-07F498B4774A}"/>
                </a:ext>
              </a:extLst>
            </p:cNvPr>
            <p:cNvSpPr/>
            <p:nvPr/>
          </p:nvSpPr>
          <p:spPr>
            <a:xfrm>
              <a:off x="4806349" y="11336208"/>
              <a:ext cx="6885829" cy="4860009"/>
            </a:xfrm>
            <a:prstGeom prst="roundRect">
              <a:avLst/>
            </a:prstGeom>
            <a:gradFill>
              <a:gsLst>
                <a:gs pos="10000">
                  <a:schemeClr val="tx1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8900000" scaled="0"/>
            </a:gra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C4284BE-18EA-D70F-36F7-E3C7A35917B4}"/>
                </a:ext>
              </a:extLst>
            </p:cNvPr>
            <p:cNvSpPr/>
            <p:nvPr/>
          </p:nvSpPr>
          <p:spPr>
            <a:xfrm>
              <a:off x="4806349" y="6167602"/>
              <a:ext cx="6885829" cy="4860009"/>
            </a:xfrm>
            <a:prstGeom prst="roundRect">
              <a:avLst/>
            </a:prstGeom>
            <a:gradFill>
              <a:gsLst>
                <a:gs pos="17000">
                  <a:srgbClr val="FF0000"/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18900000" scaled="0"/>
            </a:gra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5608F59-730A-647A-3897-87C113B63D85}"/>
                </a:ext>
              </a:extLst>
            </p:cNvPr>
            <p:cNvSpPr/>
            <p:nvPr/>
          </p:nvSpPr>
          <p:spPr>
            <a:xfrm>
              <a:off x="4806349" y="21673420"/>
              <a:ext cx="6885829" cy="4860009"/>
            </a:xfrm>
            <a:prstGeom prst="roundRect">
              <a:avLst/>
            </a:prstGeom>
            <a:solidFill>
              <a:schemeClr val="bg1"/>
            </a:soli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A9143E-C55C-D063-DF68-BD48B916E18A}"/>
                </a:ext>
              </a:extLst>
            </p:cNvPr>
            <p:cNvSpPr txBox="1"/>
            <p:nvPr/>
          </p:nvSpPr>
          <p:spPr>
            <a:xfrm>
              <a:off x="5408767" y="1870475"/>
              <a:ext cx="2543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>
                  <a:solidFill>
                    <a:schemeClr val="bg1"/>
                  </a:solidFill>
                  <a:latin typeface="Cartoon Check" pitchFamily="2" charset="0"/>
                  <a:cs typeface="Aharoni" panose="02010803020104030203" pitchFamily="2" charset="-79"/>
                </a:rPr>
                <a:t>NETWORK SECURITY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FB84EF-E2A8-1544-5693-2092847F05F4}"/>
                </a:ext>
              </a:extLst>
            </p:cNvPr>
            <p:cNvSpPr txBox="1"/>
            <p:nvPr/>
          </p:nvSpPr>
          <p:spPr>
            <a:xfrm>
              <a:off x="5408767" y="2970368"/>
              <a:ext cx="449364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Protecting </a:t>
              </a:r>
              <a:r>
                <a:rPr lang="en-US" sz="2400" b="1">
                  <a:solidFill>
                    <a:schemeClr val="bg1"/>
                  </a:solidFill>
                </a:rPr>
                <a:t>communication channels</a:t>
              </a:r>
              <a:r>
                <a:rPr lang="en-US">
                  <a:solidFill>
                    <a:schemeClr val="bg1"/>
                  </a:solidFill>
                </a:rPr>
                <a:t> and network infra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>
                  <a:solidFill>
                    <a:schemeClr val="bg1"/>
                  </a:solidFill>
                </a:rPr>
                <a:t>Eavesdropping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Spoofing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>
                  <a:solidFill>
                    <a:schemeClr val="bg1"/>
                  </a:solidFill>
                </a:rPr>
                <a:t>Denial-of-Service (DoS) attacks: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>
                <a:solidFill>
                  <a:schemeClr val="bg1"/>
                </a:solidFill>
              </a:endParaRPr>
            </a:p>
            <a:p>
              <a:r>
                <a:rPr lang="en-US" b="1">
                  <a:solidFill>
                    <a:srgbClr val="A7E193"/>
                  </a:solidFill>
                </a:rPr>
                <a:t>Solution</a:t>
              </a:r>
              <a:r>
                <a:rPr lang="en-US">
                  <a:solidFill>
                    <a:schemeClr val="bg1"/>
                  </a:solidFill>
                </a:rPr>
                <a:t>: Firewalls, VPNs</a:t>
              </a:r>
              <a:endParaRPr lang="en-IN">
                <a:solidFill>
                  <a:schemeClr val="bg1"/>
                </a:solidFill>
              </a:endParaRPr>
            </a:p>
          </p:txBody>
        </p:sp>
        <p:pic>
          <p:nvPicPr>
            <p:cNvPr id="13" name="Picture 12" descr="A diagram of a firewall&#10;&#10;Description automatically generated">
              <a:extLst>
                <a:ext uri="{FF2B5EF4-FFF2-40B4-BE49-F238E27FC236}">
                  <a16:creationId xmlns:a16="http://schemas.microsoft.com/office/drawing/2014/main" id="{F317DBDE-E0C2-166E-B21C-34C24D278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8893" y="1888239"/>
              <a:ext cx="2543175" cy="2543175"/>
            </a:xfrm>
            <a:prstGeom prst="rect">
              <a:avLst/>
            </a:prstGeom>
            <a:effectLst>
              <a:outerShdw blurRad="50800" dist="139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B2D305-4E29-19A4-FC1F-745330D056B4}"/>
                </a:ext>
              </a:extLst>
            </p:cNvPr>
            <p:cNvSpPr txBox="1"/>
            <p:nvPr/>
          </p:nvSpPr>
          <p:spPr>
            <a:xfrm>
              <a:off x="5519299" y="7025946"/>
              <a:ext cx="2543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>
                  <a:solidFill>
                    <a:schemeClr val="bg1"/>
                  </a:solidFill>
                  <a:latin typeface="Cartoon Check" pitchFamily="2" charset="0"/>
                  <a:cs typeface="Aharoni" panose="02010803020104030203" pitchFamily="2" charset="-79"/>
                </a:rPr>
                <a:t>Endpoint Security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0AA213-E1C7-2FAE-D087-A16C3FBC400D}"/>
                </a:ext>
              </a:extLst>
            </p:cNvPr>
            <p:cNvSpPr txBox="1"/>
            <p:nvPr/>
          </p:nvSpPr>
          <p:spPr>
            <a:xfrm>
              <a:off x="5519299" y="8125839"/>
              <a:ext cx="4493648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Securing devices</a:t>
              </a:r>
              <a:r>
                <a:rPr lang="en-US">
                  <a:solidFill>
                    <a:schemeClr val="bg1"/>
                  </a:solidFill>
                </a:rPr>
                <a:t> </a:t>
              </a:r>
            </a:p>
            <a:p>
              <a:r>
                <a:rPr lang="en-US">
                  <a:solidFill>
                    <a:schemeClr val="bg1"/>
                  </a:solidFill>
                </a:rPr>
                <a:t>connected to networks.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>
                  <a:solidFill>
                    <a:schemeClr val="bg1"/>
                  </a:solidFill>
                </a:rPr>
                <a:t>Viruses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Trojans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Malwares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>
                <a:solidFill>
                  <a:schemeClr val="bg1"/>
                </a:solidFill>
              </a:endParaRPr>
            </a:p>
            <a:p>
              <a:r>
                <a:rPr lang="en-US" b="1">
                  <a:solidFill>
                    <a:srgbClr val="A7E193"/>
                  </a:solidFill>
                </a:rPr>
                <a:t>Solution</a:t>
              </a:r>
              <a:r>
                <a:rPr lang="en-US">
                  <a:solidFill>
                    <a:schemeClr val="bg1"/>
                  </a:solidFill>
                </a:rPr>
                <a:t>: End Point Detection Response, Anti virus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58010D-164F-02F8-63C5-24E744C70EB3}"/>
                </a:ext>
              </a:extLst>
            </p:cNvPr>
            <p:cNvSpPr txBox="1"/>
            <p:nvPr/>
          </p:nvSpPr>
          <p:spPr>
            <a:xfrm>
              <a:off x="5408767" y="11928874"/>
              <a:ext cx="2543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>
                  <a:solidFill>
                    <a:schemeClr val="bg1"/>
                  </a:solidFill>
                  <a:latin typeface="Cartoon Check" pitchFamily="2" charset="0"/>
                  <a:cs typeface="Aharoni" panose="02010803020104030203" pitchFamily="2" charset="-79"/>
                </a:rPr>
                <a:t>APPLICATION Security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CC39FA-98F9-4995-F48A-5959BB88F036}"/>
                </a:ext>
              </a:extLst>
            </p:cNvPr>
            <p:cNvSpPr txBox="1"/>
            <p:nvPr/>
          </p:nvSpPr>
          <p:spPr>
            <a:xfrm>
              <a:off x="5408767" y="12968953"/>
              <a:ext cx="4493648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Securing applications </a:t>
              </a:r>
              <a:r>
                <a:rPr lang="en-US">
                  <a:solidFill>
                    <a:schemeClr val="bg1"/>
                  </a:solidFill>
                </a:rPr>
                <a:t>and </a:t>
              </a:r>
              <a:r>
                <a:rPr lang="en-US" sz="2400" b="1">
                  <a:solidFill>
                    <a:schemeClr val="bg1"/>
                  </a:solidFill>
                </a:rPr>
                <a:t>associated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SQL Injections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Cross-site scripting XSS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Insecure APIs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>
                <a:solidFill>
                  <a:schemeClr val="bg1"/>
                </a:solidFill>
              </a:endParaRPr>
            </a:p>
            <a:p>
              <a:r>
                <a:rPr lang="en-US" b="1">
                  <a:solidFill>
                    <a:srgbClr val="A7E193"/>
                  </a:solidFill>
                </a:rPr>
                <a:t>Solution</a:t>
              </a:r>
              <a:r>
                <a:rPr lang="en-US">
                  <a:solidFill>
                    <a:schemeClr val="bg1"/>
                  </a:solidFill>
                </a:rPr>
                <a:t>: Secure coding, Secure DevOps, Application Firewalls</a:t>
              </a:r>
            </a:p>
          </p:txBody>
        </p:sp>
        <p:pic>
          <p:nvPicPr>
            <p:cNvPr id="22" name="Picture 21" descr="A computer network with many devices&#10;&#10;Description automatically generated">
              <a:extLst>
                <a:ext uri="{FF2B5EF4-FFF2-40B4-BE49-F238E27FC236}">
                  <a16:creationId xmlns:a16="http://schemas.microsoft.com/office/drawing/2014/main" id="{C9578268-2152-9123-8A78-DDFAC7DB0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48836" y="7298710"/>
              <a:ext cx="2454631" cy="2400657"/>
            </a:xfrm>
            <a:prstGeom prst="rect">
              <a:avLst/>
            </a:prstGeom>
            <a:effectLst>
              <a:outerShdw blurRad="50800" dist="139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C1EE95C-C30C-FDAB-1A31-AE865E638F76}"/>
                </a:ext>
              </a:extLst>
            </p:cNvPr>
            <p:cNvSpPr/>
            <p:nvPr/>
          </p:nvSpPr>
          <p:spPr>
            <a:xfrm>
              <a:off x="4806349" y="16504814"/>
              <a:ext cx="6885829" cy="4860009"/>
            </a:xfrm>
            <a:prstGeom prst="roundRect">
              <a:avLst/>
            </a:prstGeom>
            <a:gradFill>
              <a:gsLst>
                <a:gs pos="36000">
                  <a:schemeClr val="accent6">
                    <a:lumMod val="50000"/>
                  </a:schemeClr>
                </a:gs>
                <a:gs pos="94000">
                  <a:schemeClr val="accent4">
                    <a:lumMod val="60000"/>
                    <a:lumOff val="40000"/>
                  </a:schemeClr>
                </a:gs>
              </a:gsLst>
              <a:lin ang="18900000" scaled="0"/>
            </a:gra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FC1C5E-B340-5DC8-D3A5-627A9BF5E05E}"/>
                </a:ext>
              </a:extLst>
            </p:cNvPr>
            <p:cNvSpPr txBox="1"/>
            <p:nvPr/>
          </p:nvSpPr>
          <p:spPr>
            <a:xfrm>
              <a:off x="5408767" y="17097480"/>
              <a:ext cx="2543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>
                  <a:solidFill>
                    <a:schemeClr val="bg1"/>
                  </a:solidFill>
                  <a:latin typeface="Cartoon Check" pitchFamily="2" charset="0"/>
                  <a:cs typeface="Aharoni" panose="02010803020104030203" pitchFamily="2" charset="-79"/>
                </a:rPr>
                <a:t>AI SECURITY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390270-8B67-B54B-DEAA-CEACA7C594EB}"/>
                </a:ext>
              </a:extLst>
            </p:cNvPr>
            <p:cNvSpPr txBox="1"/>
            <p:nvPr/>
          </p:nvSpPr>
          <p:spPr>
            <a:xfrm>
              <a:off x="5408767" y="18137559"/>
              <a:ext cx="4493648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Protecting AI systems and their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Data Breach of Large models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Data Poisoning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Adversarial Attacks</a:t>
              </a:r>
            </a:p>
            <a:p>
              <a:endParaRPr lang="en-US">
                <a:solidFill>
                  <a:schemeClr val="bg1"/>
                </a:solidFill>
              </a:endParaRPr>
            </a:p>
            <a:p>
              <a:endParaRPr lang="en-US">
                <a:solidFill>
                  <a:schemeClr val="bg1"/>
                </a:solidFill>
              </a:endParaRPr>
            </a:p>
            <a:p>
              <a:r>
                <a:rPr lang="en-US" b="1">
                  <a:solidFill>
                    <a:srgbClr val="A7E193"/>
                  </a:solidFill>
                </a:rPr>
                <a:t>Solution</a:t>
              </a:r>
              <a:r>
                <a:rPr lang="en-US">
                  <a:solidFill>
                    <a:schemeClr val="bg1"/>
                  </a:solidFill>
                </a:rPr>
                <a:t>: Adversarial Training, Privacy protecting AI (Federated Learning) </a:t>
              </a:r>
            </a:p>
          </p:txBody>
        </p:sp>
        <p:pic>
          <p:nvPicPr>
            <p:cNvPr id="33" name="Picture 32" descr="A black and white background with white dots&#10;&#10;Description automatically generated">
              <a:extLst>
                <a:ext uri="{FF2B5EF4-FFF2-40B4-BE49-F238E27FC236}">
                  <a16:creationId xmlns:a16="http://schemas.microsoft.com/office/drawing/2014/main" id="{EFE0A71B-4990-6C7B-28E2-559E78C34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8820" y="18498085"/>
              <a:ext cx="1883248" cy="1561566"/>
            </a:xfrm>
            <a:prstGeom prst="rect">
              <a:avLst/>
            </a:prstGeom>
            <a:effectLst>
              <a:outerShdw blurRad="50800" dist="1397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Picture 36" descr="A white server with orange dots&#10;&#10;Description automatically generated">
              <a:extLst>
                <a:ext uri="{FF2B5EF4-FFF2-40B4-BE49-F238E27FC236}">
                  <a16:creationId xmlns:a16="http://schemas.microsoft.com/office/drawing/2014/main" id="{7C59AEC8-B620-9200-F476-8D0766E60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6498" y="12849763"/>
              <a:ext cx="1832897" cy="1832897"/>
            </a:xfrm>
            <a:prstGeom prst="rect">
              <a:avLst/>
            </a:prstGeom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B2DE396-2F4E-9198-F811-D2F9F13E9C6A}"/>
              </a:ext>
            </a:extLst>
          </p:cNvPr>
          <p:cNvSpPr/>
          <p:nvPr/>
        </p:nvSpPr>
        <p:spPr>
          <a:xfrm rot="10800000">
            <a:off x="0" y="5880397"/>
            <a:ext cx="12192000" cy="99384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6A3A33-2E02-48AE-9730-1F53F1F3B1E8}"/>
              </a:ext>
            </a:extLst>
          </p:cNvPr>
          <p:cNvSpPr/>
          <p:nvPr/>
        </p:nvSpPr>
        <p:spPr>
          <a:xfrm>
            <a:off x="0" y="25371"/>
            <a:ext cx="12192000" cy="99384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3453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9F2D0"/>
            </a:gs>
            <a:gs pos="100000">
              <a:schemeClr val="accent6">
                <a:lumMod val="20000"/>
                <a:lumOff val="80000"/>
              </a:schemeClr>
            </a:gs>
            <a:gs pos="27000">
              <a:schemeClr val="accent6">
                <a:lumMod val="20000"/>
                <a:lumOff val="80000"/>
              </a:schemeClr>
            </a:gs>
            <a:gs pos="0">
              <a:schemeClr val="accent6">
                <a:lumMod val="40000"/>
                <a:lumOff val="60000"/>
              </a:schemeClr>
            </a:gs>
            <a:gs pos="13000">
              <a:schemeClr val="accent6">
                <a:lumMod val="20000"/>
                <a:lumOff val="80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8F06B-2F3E-C90B-EAEF-208736AED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F10D588-FA2C-8A5A-FE51-A607DBBB1B92}"/>
              </a:ext>
            </a:extLst>
          </p:cNvPr>
          <p:cNvSpPr txBox="1"/>
          <p:nvPr/>
        </p:nvSpPr>
        <p:spPr>
          <a:xfrm>
            <a:off x="3502731" y="1542402"/>
            <a:ext cx="5186842" cy="2387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6046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accent6">
                <a:lumMod val="20000"/>
                <a:lumOff val="80000"/>
              </a:schemeClr>
            </a:gs>
            <a:gs pos="13000">
              <a:schemeClr val="accent6">
                <a:lumMod val="20000"/>
                <a:lumOff val="80000"/>
              </a:schemeClr>
            </a:gs>
            <a:gs pos="0">
              <a:schemeClr val="accent6">
                <a:lumMod val="20000"/>
                <a:lumOff val="80000"/>
              </a:schemeClr>
            </a:gs>
            <a:gs pos="40000">
              <a:schemeClr val="accent6">
                <a:lumMod val="20000"/>
                <a:lumOff val="80000"/>
              </a:schemeClr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8814F3-CD1D-B4E3-F5EC-C3A93F248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15BF58-F8FC-90CA-8D45-F6C1CE943C41}"/>
              </a:ext>
            </a:extLst>
          </p:cNvPr>
          <p:cNvSpPr txBox="1">
            <a:spLocks/>
          </p:cNvSpPr>
          <p:nvPr/>
        </p:nvSpPr>
        <p:spPr>
          <a:xfrm>
            <a:off x="1205681" y="2041453"/>
            <a:ext cx="1911146" cy="819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latin typeface="Nexa Heavy" panose="00000A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7EDE8A-FA47-9807-8FEB-75A82397C9C1}"/>
              </a:ext>
            </a:extLst>
          </p:cNvPr>
          <p:cNvSpPr txBox="1"/>
          <p:nvPr/>
        </p:nvSpPr>
        <p:spPr>
          <a:xfrm>
            <a:off x="825910" y="1012954"/>
            <a:ext cx="24580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Nexa Heavy" panose="00000A00000000000000" pitchFamily="2" charset="0"/>
                <a:ea typeface="+mj-lt"/>
                <a:cs typeface="+mj-lt"/>
              </a:rPr>
              <a:t>1990s</a:t>
            </a:r>
            <a:br>
              <a:rPr lang="en-US" sz="4400">
                <a:ln>
                  <a:solidFill>
                    <a:schemeClr val="tx1"/>
                  </a:solidFill>
                </a:ln>
                <a:latin typeface="Nexa Heavy" panose="00000A00000000000000" pitchFamily="2" charset="0"/>
                <a:ea typeface="+mj-lt"/>
                <a:cs typeface="+mj-lt"/>
              </a:rPr>
            </a:br>
            <a:br>
              <a:rPr lang="en-US" sz="4400">
                <a:ln>
                  <a:solidFill>
                    <a:schemeClr val="tx1"/>
                  </a:solidFill>
                </a:ln>
                <a:latin typeface="Nexa Heavy" panose="00000A00000000000000" pitchFamily="2" charset="0"/>
                <a:ea typeface="+mj-lt"/>
                <a:cs typeface="+mj-lt"/>
              </a:rPr>
            </a:br>
            <a:r>
              <a:rPr lang="en-US" sz="4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Nexa Heavy" panose="00000A00000000000000" pitchFamily="2" charset="0"/>
                <a:ea typeface="+mj-lt"/>
                <a:cs typeface="+mj-lt"/>
              </a:rPr>
              <a:t>2000s</a:t>
            </a:r>
            <a:br>
              <a:rPr lang="en-US" sz="4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Nexa Heavy" panose="00000A00000000000000" pitchFamily="2" charset="0"/>
                <a:ea typeface="+mj-lt"/>
                <a:cs typeface="+mj-lt"/>
              </a:rPr>
            </a:br>
            <a:br>
              <a:rPr lang="en-US" sz="4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Nexa Heavy" panose="00000A00000000000000" pitchFamily="2" charset="0"/>
                <a:ea typeface="+mj-lt"/>
                <a:cs typeface="+mj-lt"/>
              </a:rPr>
            </a:br>
            <a:r>
              <a:rPr lang="en-US" sz="440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Nexa Heavy" panose="00000A00000000000000" pitchFamily="2" charset="0"/>
                <a:ea typeface="+mj-lt"/>
                <a:cs typeface="+mj-lt"/>
              </a:rPr>
              <a:t>2010s</a:t>
            </a:r>
          </a:p>
          <a:p>
            <a:endParaRPr lang="en-US" sz="4400">
              <a:ln>
                <a:solidFill>
                  <a:schemeClr val="tx1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latin typeface="Nexa Heavy" panose="00000A00000000000000" pitchFamily="2" charset="0"/>
              <a:ea typeface="+mj-lt"/>
              <a:cs typeface="+mj-lt"/>
            </a:endParaRPr>
          </a:p>
          <a:p>
            <a:r>
              <a:rPr lang="en-US" sz="4400">
                <a:ln>
                  <a:solidFill>
                    <a:srgbClr val="002060"/>
                  </a:solidFill>
                </a:ln>
                <a:solidFill>
                  <a:schemeClr val="accent6">
                    <a:lumMod val="50000"/>
                  </a:schemeClr>
                </a:solidFill>
                <a:latin typeface="Nexa Heavy" panose="00000A00000000000000" pitchFamily="2" charset="0"/>
                <a:ea typeface="+mj-lt"/>
                <a:cs typeface="+mj-lt"/>
              </a:rPr>
              <a:t>2020s</a:t>
            </a:r>
            <a:endParaRPr lang="en-IN" sz="4400">
              <a:ln>
                <a:solidFill>
                  <a:srgbClr val="002060"/>
                </a:solidFill>
              </a:ln>
              <a:solidFill>
                <a:schemeClr val="accent6">
                  <a:lumMod val="50000"/>
                </a:schemeClr>
              </a:solidFill>
              <a:latin typeface="Nexa Heavy" panose="00000A00000000000000" pitchFamily="2" charset="0"/>
              <a:ea typeface="+mj-lt"/>
              <a:cs typeface="+mj-lt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13869A-E6B4-EBBE-0BEE-36DBFDD6C816}"/>
              </a:ext>
            </a:extLst>
          </p:cNvPr>
          <p:cNvGrpSpPr/>
          <p:nvPr/>
        </p:nvGrpSpPr>
        <p:grpSpPr>
          <a:xfrm>
            <a:off x="4480261" y="-19581060"/>
            <a:ext cx="6885829" cy="30703039"/>
            <a:chOff x="4806349" y="-4169610"/>
            <a:chExt cx="6885829" cy="3070303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AD1FFAA-C2CB-F737-3FBE-DBF3C6996D96}"/>
                </a:ext>
              </a:extLst>
            </p:cNvPr>
            <p:cNvSpPr/>
            <p:nvPr/>
          </p:nvSpPr>
          <p:spPr>
            <a:xfrm>
              <a:off x="4806349" y="998996"/>
              <a:ext cx="6885829" cy="4860009"/>
            </a:xfrm>
            <a:prstGeom prst="roundRect">
              <a:avLst/>
            </a:prstGeom>
            <a:gradFill>
              <a:gsLst>
                <a:gs pos="28000">
                  <a:srgbClr val="7030A0"/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18900000" scaled="0"/>
            </a:gra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E8214CE-6ADB-110F-C30D-1784E8A10697}"/>
                </a:ext>
              </a:extLst>
            </p:cNvPr>
            <p:cNvSpPr/>
            <p:nvPr/>
          </p:nvSpPr>
          <p:spPr>
            <a:xfrm>
              <a:off x="4806349" y="-4169610"/>
              <a:ext cx="6885829" cy="4860009"/>
            </a:xfrm>
            <a:prstGeom prst="roundRect">
              <a:avLst/>
            </a:prstGeom>
            <a:solidFill>
              <a:schemeClr val="bg1"/>
            </a:soli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6E90767-CACC-C6F8-5B5F-E9A066CA2053}"/>
                </a:ext>
              </a:extLst>
            </p:cNvPr>
            <p:cNvSpPr/>
            <p:nvPr/>
          </p:nvSpPr>
          <p:spPr>
            <a:xfrm>
              <a:off x="4806349" y="11336208"/>
              <a:ext cx="6885829" cy="4860009"/>
            </a:xfrm>
            <a:prstGeom prst="roundRect">
              <a:avLst/>
            </a:prstGeom>
            <a:gradFill>
              <a:gsLst>
                <a:gs pos="10000">
                  <a:schemeClr val="tx1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8900000" scaled="0"/>
            </a:gra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8B36F37-7F8D-EC40-1B53-B10A117B5630}"/>
                </a:ext>
              </a:extLst>
            </p:cNvPr>
            <p:cNvSpPr/>
            <p:nvPr/>
          </p:nvSpPr>
          <p:spPr>
            <a:xfrm>
              <a:off x="4806349" y="6167602"/>
              <a:ext cx="6885829" cy="4860009"/>
            </a:xfrm>
            <a:prstGeom prst="roundRect">
              <a:avLst/>
            </a:prstGeom>
            <a:gradFill>
              <a:gsLst>
                <a:gs pos="17000">
                  <a:srgbClr val="FF0000"/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18900000" scaled="0"/>
            </a:gra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7708B1C-DA12-D7DE-FB23-C94BA05C01E7}"/>
                </a:ext>
              </a:extLst>
            </p:cNvPr>
            <p:cNvSpPr/>
            <p:nvPr/>
          </p:nvSpPr>
          <p:spPr>
            <a:xfrm>
              <a:off x="4806349" y="21673420"/>
              <a:ext cx="6885829" cy="4860009"/>
            </a:xfrm>
            <a:prstGeom prst="roundRect">
              <a:avLst/>
            </a:prstGeom>
            <a:solidFill>
              <a:schemeClr val="bg1"/>
            </a:soli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96D2F9-2E85-C825-61BB-0FBA78771C83}"/>
                </a:ext>
              </a:extLst>
            </p:cNvPr>
            <p:cNvSpPr txBox="1"/>
            <p:nvPr/>
          </p:nvSpPr>
          <p:spPr>
            <a:xfrm>
              <a:off x="5408767" y="1870475"/>
              <a:ext cx="2543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>
                  <a:solidFill>
                    <a:schemeClr val="bg1"/>
                  </a:solidFill>
                  <a:latin typeface="Cartoon Check" pitchFamily="2" charset="0"/>
                  <a:cs typeface="Aharoni" panose="02010803020104030203" pitchFamily="2" charset="-79"/>
                </a:rPr>
                <a:t>NETWORK SECURITY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BBEF80-C3A5-0425-B564-8724C7492F11}"/>
                </a:ext>
              </a:extLst>
            </p:cNvPr>
            <p:cNvSpPr txBox="1"/>
            <p:nvPr/>
          </p:nvSpPr>
          <p:spPr>
            <a:xfrm>
              <a:off x="5408767" y="2970368"/>
              <a:ext cx="449364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Protecting </a:t>
              </a:r>
              <a:r>
                <a:rPr lang="en-US" sz="2400" b="1">
                  <a:solidFill>
                    <a:schemeClr val="bg1"/>
                  </a:solidFill>
                </a:rPr>
                <a:t>communication channels</a:t>
              </a:r>
              <a:r>
                <a:rPr lang="en-US">
                  <a:solidFill>
                    <a:schemeClr val="bg1"/>
                  </a:solidFill>
                </a:rPr>
                <a:t> and network infra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>
                  <a:solidFill>
                    <a:schemeClr val="bg1"/>
                  </a:solidFill>
                </a:rPr>
                <a:t>Eavesdropping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Spoofing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>
                  <a:solidFill>
                    <a:schemeClr val="bg1"/>
                  </a:solidFill>
                </a:rPr>
                <a:t>Denial-of-Service (DoS) attacks: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>
                <a:solidFill>
                  <a:schemeClr val="bg1"/>
                </a:solidFill>
              </a:endParaRPr>
            </a:p>
            <a:p>
              <a:r>
                <a:rPr lang="en-US" b="1">
                  <a:solidFill>
                    <a:srgbClr val="A7E193"/>
                  </a:solidFill>
                </a:rPr>
                <a:t>Solution</a:t>
              </a:r>
              <a:r>
                <a:rPr lang="en-US">
                  <a:solidFill>
                    <a:schemeClr val="bg1"/>
                  </a:solidFill>
                </a:rPr>
                <a:t>: Firewalls, VPNs</a:t>
              </a:r>
              <a:endParaRPr lang="en-IN">
                <a:solidFill>
                  <a:schemeClr val="bg1"/>
                </a:solidFill>
              </a:endParaRPr>
            </a:p>
          </p:txBody>
        </p:sp>
        <p:pic>
          <p:nvPicPr>
            <p:cNvPr id="13" name="Picture 12" descr="A diagram of a firewall&#10;&#10;Description automatically generated">
              <a:extLst>
                <a:ext uri="{FF2B5EF4-FFF2-40B4-BE49-F238E27FC236}">
                  <a16:creationId xmlns:a16="http://schemas.microsoft.com/office/drawing/2014/main" id="{1CB3E740-0E09-E517-4358-1B38B73C9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8893" y="1888239"/>
              <a:ext cx="2543175" cy="2543175"/>
            </a:xfrm>
            <a:prstGeom prst="rect">
              <a:avLst/>
            </a:prstGeom>
            <a:effectLst>
              <a:outerShdw blurRad="50800" dist="139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7BB275-6E1D-5E5A-51F6-DAC037C623DB}"/>
                </a:ext>
              </a:extLst>
            </p:cNvPr>
            <p:cNvSpPr txBox="1"/>
            <p:nvPr/>
          </p:nvSpPr>
          <p:spPr>
            <a:xfrm>
              <a:off x="5519299" y="7025946"/>
              <a:ext cx="2543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>
                  <a:solidFill>
                    <a:schemeClr val="bg1"/>
                  </a:solidFill>
                  <a:latin typeface="Cartoon Check" pitchFamily="2" charset="0"/>
                  <a:cs typeface="Aharoni" panose="02010803020104030203" pitchFamily="2" charset="-79"/>
                </a:rPr>
                <a:t>Endpoint Security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415B1A-3977-E69E-BA5D-956E9E1E26B0}"/>
                </a:ext>
              </a:extLst>
            </p:cNvPr>
            <p:cNvSpPr txBox="1"/>
            <p:nvPr/>
          </p:nvSpPr>
          <p:spPr>
            <a:xfrm>
              <a:off x="5519299" y="8125839"/>
              <a:ext cx="4493648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Securing devices</a:t>
              </a:r>
              <a:r>
                <a:rPr lang="en-US">
                  <a:solidFill>
                    <a:schemeClr val="bg1"/>
                  </a:solidFill>
                </a:rPr>
                <a:t> </a:t>
              </a:r>
            </a:p>
            <a:p>
              <a:r>
                <a:rPr lang="en-US">
                  <a:solidFill>
                    <a:schemeClr val="bg1"/>
                  </a:solidFill>
                </a:rPr>
                <a:t>connected to networks.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>
                  <a:solidFill>
                    <a:schemeClr val="bg1"/>
                  </a:solidFill>
                </a:rPr>
                <a:t>Viruses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Trojans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Malwares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>
                <a:solidFill>
                  <a:schemeClr val="bg1"/>
                </a:solidFill>
              </a:endParaRPr>
            </a:p>
            <a:p>
              <a:r>
                <a:rPr lang="en-US" b="1">
                  <a:solidFill>
                    <a:srgbClr val="A7E193"/>
                  </a:solidFill>
                </a:rPr>
                <a:t>Solution</a:t>
              </a:r>
              <a:r>
                <a:rPr lang="en-US">
                  <a:solidFill>
                    <a:schemeClr val="bg1"/>
                  </a:solidFill>
                </a:rPr>
                <a:t>: End Point Detection Response, Anti virus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C469D6-0700-AFC3-3AAE-0382AA89B978}"/>
                </a:ext>
              </a:extLst>
            </p:cNvPr>
            <p:cNvSpPr txBox="1"/>
            <p:nvPr/>
          </p:nvSpPr>
          <p:spPr>
            <a:xfrm>
              <a:off x="5408767" y="11928874"/>
              <a:ext cx="2543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>
                  <a:solidFill>
                    <a:schemeClr val="bg1"/>
                  </a:solidFill>
                  <a:latin typeface="Cartoon Check" pitchFamily="2" charset="0"/>
                  <a:cs typeface="Aharoni" panose="02010803020104030203" pitchFamily="2" charset="-79"/>
                </a:rPr>
                <a:t>APPLICATION Security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CA6934-0050-7027-F6CC-EC4F34C55B66}"/>
                </a:ext>
              </a:extLst>
            </p:cNvPr>
            <p:cNvSpPr txBox="1"/>
            <p:nvPr/>
          </p:nvSpPr>
          <p:spPr>
            <a:xfrm>
              <a:off x="5408767" y="12968953"/>
              <a:ext cx="4493648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Securing applications </a:t>
              </a:r>
              <a:r>
                <a:rPr lang="en-US">
                  <a:solidFill>
                    <a:schemeClr val="bg1"/>
                  </a:solidFill>
                </a:rPr>
                <a:t>and </a:t>
              </a:r>
              <a:r>
                <a:rPr lang="en-US" sz="2400" b="1">
                  <a:solidFill>
                    <a:schemeClr val="bg1"/>
                  </a:solidFill>
                </a:rPr>
                <a:t>associated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SQL Injections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Cross-site scripting XSS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Insecure APIs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>
                <a:solidFill>
                  <a:schemeClr val="bg1"/>
                </a:solidFill>
              </a:endParaRPr>
            </a:p>
            <a:p>
              <a:r>
                <a:rPr lang="en-US" b="1">
                  <a:solidFill>
                    <a:srgbClr val="A7E193"/>
                  </a:solidFill>
                </a:rPr>
                <a:t>Solution</a:t>
              </a:r>
              <a:r>
                <a:rPr lang="en-US">
                  <a:solidFill>
                    <a:schemeClr val="bg1"/>
                  </a:solidFill>
                </a:rPr>
                <a:t>: Secure coding, Secure DevOps, Application Firewalls</a:t>
              </a:r>
            </a:p>
          </p:txBody>
        </p:sp>
        <p:pic>
          <p:nvPicPr>
            <p:cNvPr id="22" name="Picture 21" descr="A computer network with many devices&#10;&#10;Description automatically generated">
              <a:extLst>
                <a:ext uri="{FF2B5EF4-FFF2-40B4-BE49-F238E27FC236}">
                  <a16:creationId xmlns:a16="http://schemas.microsoft.com/office/drawing/2014/main" id="{C0D0A547-CBC1-C906-8B58-7AD423FA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48836" y="7298710"/>
              <a:ext cx="2454631" cy="2400657"/>
            </a:xfrm>
            <a:prstGeom prst="rect">
              <a:avLst/>
            </a:prstGeom>
            <a:effectLst>
              <a:outerShdw blurRad="50800" dist="139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BC00A62-A8C0-3DB1-2813-1DEE3A2B3F5A}"/>
                </a:ext>
              </a:extLst>
            </p:cNvPr>
            <p:cNvSpPr/>
            <p:nvPr/>
          </p:nvSpPr>
          <p:spPr>
            <a:xfrm>
              <a:off x="4806349" y="16504814"/>
              <a:ext cx="6885829" cy="4860009"/>
            </a:xfrm>
            <a:prstGeom prst="roundRect">
              <a:avLst/>
            </a:prstGeom>
            <a:gradFill>
              <a:gsLst>
                <a:gs pos="36000">
                  <a:schemeClr val="accent6">
                    <a:lumMod val="50000"/>
                  </a:schemeClr>
                </a:gs>
                <a:gs pos="94000">
                  <a:schemeClr val="accent4">
                    <a:lumMod val="60000"/>
                    <a:lumOff val="40000"/>
                  </a:schemeClr>
                </a:gs>
              </a:gsLst>
              <a:lin ang="18900000" scaled="0"/>
            </a:gradFill>
            <a:effectLst>
              <a:softEdge rad="152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BAD6E8B-1E40-C57F-0909-495F4BD861D4}"/>
                </a:ext>
              </a:extLst>
            </p:cNvPr>
            <p:cNvSpPr txBox="1"/>
            <p:nvPr/>
          </p:nvSpPr>
          <p:spPr>
            <a:xfrm>
              <a:off x="5408767" y="17097480"/>
              <a:ext cx="2543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>
                  <a:solidFill>
                    <a:schemeClr val="bg1"/>
                  </a:solidFill>
                  <a:latin typeface="Cartoon Check" pitchFamily="2" charset="0"/>
                  <a:cs typeface="Aharoni" panose="02010803020104030203" pitchFamily="2" charset="-79"/>
                </a:rPr>
                <a:t>AI SECURITY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BB5B05-252C-4149-E973-3177ECDC9699}"/>
                </a:ext>
              </a:extLst>
            </p:cNvPr>
            <p:cNvSpPr txBox="1"/>
            <p:nvPr/>
          </p:nvSpPr>
          <p:spPr>
            <a:xfrm>
              <a:off x="5408767" y="18137559"/>
              <a:ext cx="4493648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Protecting AI systems and their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Data Breach of Large models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Data Poisoning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chemeClr val="bg1"/>
                  </a:solidFill>
                  <a:latin typeface="Nexa Heavy" panose="00000A00000000000000" pitchFamily="2" charset="0"/>
                </a:rPr>
                <a:t>Adversarial Attacks</a:t>
              </a:r>
            </a:p>
            <a:p>
              <a:endParaRPr lang="en-US">
                <a:solidFill>
                  <a:schemeClr val="bg1"/>
                </a:solidFill>
              </a:endParaRPr>
            </a:p>
            <a:p>
              <a:endParaRPr lang="en-US">
                <a:solidFill>
                  <a:schemeClr val="bg1"/>
                </a:solidFill>
              </a:endParaRPr>
            </a:p>
            <a:p>
              <a:r>
                <a:rPr lang="en-US" b="1">
                  <a:solidFill>
                    <a:srgbClr val="A7E193"/>
                  </a:solidFill>
                </a:rPr>
                <a:t>Solution</a:t>
              </a:r>
              <a:r>
                <a:rPr lang="en-US">
                  <a:solidFill>
                    <a:schemeClr val="bg1"/>
                  </a:solidFill>
                </a:rPr>
                <a:t>: Adversarial Training, Privacy protecting AI (Federated Learning) </a:t>
              </a:r>
            </a:p>
          </p:txBody>
        </p:sp>
        <p:pic>
          <p:nvPicPr>
            <p:cNvPr id="33" name="Picture 32" descr="A black and white background with white dots&#10;&#10;Description automatically generated">
              <a:extLst>
                <a:ext uri="{FF2B5EF4-FFF2-40B4-BE49-F238E27FC236}">
                  <a16:creationId xmlns:a16="http://schemas.microsoft.com/office/drawing/2014/main" id="{8A6F9F84-4D64-240B-61B7-B4781A895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8820" y="18498085"/>
              <a:ext cx="1883248" cy="1561566"/>
            </a:xfrm>
            <a:prstGeom prst="rect">
              <a:avLst/>
            </a:prstGeom>
            <a:effectLst>
              <a:outerShdw blurRad="50800" dist="1397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Picture 36" descr="A white server with orange dots&#10;&#10;Description automatically generated">
              <a:extLst>
                <a:ext uri="{FF2B5EF4-FFF2-40B4-BE49-F238E27FC236}">
                  <a16:creationId xmlns:a16="http://schemas.microsoft.com/office/drawing/2014/main" id="{EC419424-0A0E-AE10-CD4B-D54869CBA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6498" y="12849763"/>
              <a:ext cx="1832897" cy="1832897"/>
            </a:xfrm>
            <a:prstGeom prst="rect">
              <a:avLst/>
            </a:prstGeom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2F4F281-5FC3-F5DE-3732-56624B9D5D68}"/>
              </a:ext>
            </a:extLst>
          </p:cNvPr>
          <p:cNvSpPr/>
          <p:nvPr/>
        </p:nvSpPr>
        <p:spPr>
          <a:xfrm rot="10800000">
            <a:off x="0" y="5864151"/>
            <a:ext cx="12192000" cy="99384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3494C-CA2B-CDAB-38CC-236DC691A875}"/>
              </a:ext>
            </a:extLst>
          </p:cNvPr>
          <p:cNvSpPr/>
          <p:nvPr/>
        </p:nvSpPr>
        <p:spPr>
          <a:xfrm>
            <a:off x="0" y="0"/>
            <a:ext cx="12192000" cy="99384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7690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0273-B903-1E14-FA1C-E8A6CC172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92FB5-56E4-00B6-7125-DA368FE8E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Why this project?</a:t>
            </a:r>
          </a:p>
          <a:p>
            <a:pPr marL="0" indent="0">
              <a:buNone/>
            </a:pPr>
            <a:r>
              <a:rPr lang="en-US"/>
              <a:t> 	- story</a:t>
            </a:r>
          </a:p>
          <a:p>
            <a:pPr marL="0" indent="0">
              <a:buNone/>
            </a:pPr>
            <a:r>
              <a:rPr lang="en-US"/>
              <a:t>	- what are adversarial attacks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 err="1"/>
              <a:t>Buliding</a:t>
            </a:r>
            <a:r>
              <a:rPr lang="en-US"/>
              <a:t> block of adversarial attacks and training is CNNs</a:t>
            </a:r>
          </a:p>
          <a:p>
            <a:r>
              <a:rPr lang="en-US"/>
              <a:t>CNNs, Resnet 18 or 50</a:t>
            </a:r>
          </a:p>
          <a:p>
            <a:r>
              <a:rPr lang="en-US"/>
              <a:t>Attacks Theory: FGSM, CW, PGD, BIM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20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07FF2-B278-59B9-3BFC-74463D9A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F7E6F7-364D-5255-95E3-202B9C48FC79}"/>
              </a:ext>
            </a:extLst>
          </p:cNvPr>
          <p:cNvSpPr/>
          <p:nvPr/>
        </p:nvSpPr>
        <p:spPr>
          <a:xfrm>
            <a:off x="-3973" y="-1214"/>
            <a:ext cx="3559277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>
                <a:solidFill>
                  <a:srgbClr val="FEFFF3"/>
                </a:solidFill>
                <a:latin typeface="Roseritta" pitchFamily="2" charset="0"/>
              </a:rPr>
              <a:t>Exposing</a:t>
            </a:r>
          </a:p>
          <a:p>
            <a:pPr algn="ctr"/>
            <a:r>
              <a:rPr lang="en-IN" sz="4800">
                <a:solidFill>
                  <a:srgbClr val="FEFFF3"/>
                </a:solidFill>
                <a:latin typeface="Roseritta" pitchFamily="2" charset="0"/>
              </a:rPr>
              <a:t> </a:t>
            </a:r>
            <a:r>
              <a:rPr lang="en-IN" sz="8000">
                <a:solidFill>
                  <a:srgbClr val="FEFFF3"/>
                </a:solidFill>
                <a:latin typeface="Roseritta" pitchFamily="2" charset="0"/>
              </a:rPr>
              <a:t>AI</a:t>
            </a:r>
            <a:endParaRPr lang="en-IN" sz="4800">
              <a:solidFill>
                <a:srgbClr val="FEFFF3"/>
              </a:solidFill>
              <a:latin typeface="Roseritta" pitchFamily="2" charset="0"/>
            </a:endParaRPr>
          </a:p>
        </p:txBody>
      </p:sp>
      <p:pic>
        <p:nvPicPr>
          <p:cNvPr id="16" name="Picture 15" descr="A close-up of a couple of people&#10;&#10;Description automatically generated">
            <a:extLst>
              <a:ext uri="{FF2B5EF4-FFF2-40B4-BE49-F238E27FC236}">
                <a16:creationId xmlns:a16="http://schemas.microsoft.com/office/drawing/2014/main" id="{0D136B55-FADD-579A-2E69-419DE4E5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363" y="1155465"/>
            <a:ext cx="6180548" cy="1232135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32B5877-3B60-8703-4B96-AF8DC03B1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655" y="1995224"/>
            <a:ext cx="387144" cy="392376"/>
          </a:xfrm>
          <a:prstGeom prst="rect">
            <a:avLst/>
          </a:prstGeom>
        </p:spPr>
      </p:pic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F11A7219-E622-C4A6-FD32-924F8CC01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3221" y="1379156"/>
            <a:ext cx="392376" cy="3923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EA8BA07-5CF6-7562-CC78-B3394445B4D9}"/>
              </a:ext>
            </a:extLst>
          </p:cNvPr>
          <p:cNvSpPr txBox="1"/>
          <p:nvPr/>
        </p:nvSpPr>
        <p:spPr>
          <a:xfrm>
            <a:off x="4670323" y="688258"/>
            <a:ext cx="5876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If we wanted to access sensitive content from a AI system</a:t>
            </a:r>
          </a:p>
        </p:txBody>
      </p:sp>
    </p:spTree>
    <p:extLst>
      <p:ext uri="{BB962C8B-B14F-4D97-AF65-F5344CB8AC3E}">
        <p14:creationId xmlns:p14="http://schemas.microsoft.com/office/powerpoint/2010/main" val="3526907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E75E-17E3-271E-771B-9E76658BC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740BB80-1793-F02B-4D3E-AA46C839CAAD}"/>
              </a:ext>
            </a:extLst>
          </p:cNvPr>
          <p:cNvSpPr/>
          <p:nvPr/>
        </p:nvSpPr>
        <p:spPr>
          <a:xfrm>
            <a:off x="-3973" y="-1214"/>
            <a:ext cx="3559277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>
                <a:solidFill>
                  <a:srgbClr val="FEFFF3"/>
                </a:solidFill>
                <a:latin typeface="Roseritta" pitchFamily="2" charset="0"/>
              </a:rPr>
              <a:t>Exposing</a:t>
            </a:r>
          </a:p>
          <a:p>
            <a:pPr algn="ctr"/>
            <a:r>
              <a:rPr lang="en-IN" sz="4800">
                <a:solidFill>
                  <a:srgbClr val="FEFFF3"/>
                </a:solidFill>
                <a:latin typeface="Roseritta" pitchFamily="2" charset="0"/>
              </a:rPr>
              <a:t> </a:t>
            </a:r>
            <a:r>
              <a:rPr lang="en-IN" sz="8000">
                <a:solidFill>
                  <a:srgbClr val="FEFFF3"/>
                </a:solidFill>
                <a:latin typeface="Roseritta" pitchFamily="2" charset="0"/>
              </a:rPr>
              <a:t>AI</a:t>
            </a:r>
            <a:endParaRPr lang="en-IN" sz="4800">
              <a:solidFill>
                <a:srgbClr val="FEFFF3"/>
              </a:solidFill>
              <a:latin typeface="Roseritt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2355F-5E52-2776-A2B2-CDD052A9F1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66" b="38707"/>
          <a:stretch/>
        </p:blipFill>
        <p:spPr>
          <a:xfrm>
            <a:off x="4975363" y="3813572"/>
            <a:ext cx="6154963" cy="2244015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98572EB-1019-8C11-A618-5C3EB40B4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071" y="4935579"/>
            <a:ext cx="387144" cy="392376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50B87F50-FF3B-79A1-720C-B5CBF9F7F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1071" y="3957026"/>
            <a:ext cx="392376" cy="392376"/>
          </a:xfrm>
          <a:prstGeom prst="rect">
            <a:avLst/>
          </a:prstGeom>
        </p:spPr>
      </p:pic>
      <p:pic>
        <p:nvPicPr>
          <p:cNvPr id="16" name="Picture 15" descr="A close-up of a couple of people&#10;&#10;Description automatically generated">
            <a:extLst>
              <a:ext uri="{FF2B5EF4-FFF2-40B4-BE49-F238E27FC236}">
                <a16:creationId xmlns:a16="http://schemas.microsoft.com/office/drawing/2014/main" id="{82A7173A-1962-E0DF-D0BC-CDD6FB11D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363" y="1155465"/>
            <a:ext cx="6180548" cy="1232135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975945E-9ED8-3731-B38A-230B35611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655" y="1995224"/>
            <a:ext cx="387144" cy="392376"/>
          </a:xfrm>
          <a:prstGeom prst="rect">
            <a:avLst/>
          </a:prstGeom>
        </p:spPr>
      </p:pic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8F172428-3892-DF23-E9AF-46D740D0F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3221" y="1379156"/>
            <a:ext cx="392376" cy="3923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28EDE5-FC4B-6F31-B182-05A073D66173}"/>
              </a:ext>
            </a:extLst>
          </p:cNvPr>
          <p:cNvSpPr txBox="1"/>
          <p:nvPr/>
        </p:nvSpPr>
        <p:spPr>
          <a:xfrm>
            <a:off x="4833799" y="2915920"/>
            <a:ext cx="343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But If the input is </a:t>
            </a:r>
            <a:r>
              <a:rPr lang="en-IN" b="1">
                <a:solidFill>
                  <a:srgbClr val="C00000"/>
                </a:solidFill>
                <a:latin typeface="Akira Expanded" panose="02000800000000000000" pitchFamily="50" charset="0"/>
              </a:rPr>
              <a:t>modified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778891-5FE9-7019-4249-251C31A4EBA5}"/>
              </a:ext>
            </a:extLst>
          </p:cNvPr>
          <p:cNvSpPr txBox="1"/>
          <p:nvPr/>
        </p:nvSpPr>
        <p:spPr>
          <a:xfrm>
            <a:off x="4670323" y="688258"/>
            <a:ext cx="5876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If we wanted to access sensitive content from a AI system</a:t>
            </a:r>
          </a:p>
        </p:txBody>
      </p:sp>
    </p:spTree>
    <p:extLst>
      <p:ext uri="{BB962C8B-B14F-4D97-AF65-F5344CB8AC3E}">
        <p14:creationId xmlns:p14="http://schemas.microsoft.com/office/powerpoint/2010/main" val="142422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4D388-6C2A-6FCA-24E4-DA25B0798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E7CA315-BE08-9B1F-4C37-ADF69FA545E3}"/>
              </a:ext>
            </a:extLst>
          </p:cNvPr>
          <p:cNvSpPr/>
          <p:nvPr/>
        </p:nvSpPr>
        <p:spPr>
          <a:xfrm>
            <a:off x="-3973" y="-1214"/>
            <a:ext cx="3559277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95C503-43BA-58C7-F954-0D356C426A48}"/>
              </a:ext>
            </a:extLst>
          </p:cNvPr>
          <p:cNvSpPr/>
          <p:nvPr/>
        </p:nvSpPr>
        <p:spPr>
          <a:xfrm>
            <a:off x="3555304" y="-1214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F3C03-E34E-4925-B18C-F067C66CF27C}"/>
              </a:ext>
            </a:extLst>
          </p:cNvPr>
          <p:cNvSpPr txBox="1"/>
          <p:nvPr/>
        </p:nvSpPr>
        <p:spPr>
          <a:xfrm>
            <a:off x="244578" y="2066164"/>
            <a:ext cx="3175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>
                <a:solidFill>
                  <a:srgbClr val="FEFFF3"/>
                </a:solidFill>
                <a:latin typeface="Roseritta" pitchFamily="2" charset="0"/>
              </a:rPr>
              <a:t>Project</a:t>
            </a:r>
          </a:p>
          <a:p>
            <a:pPr algn="ctr"/>
            <a:r>
              <a:rPr lang="en-IN" sz="4800">
                <a:solidFill>
                  <a:srgbClr val="FEFFF3"/>
                </a:solidFill>
                <a:latin typeface="Roseritta" pitchFamily="2" charset="0"/>
              </a:rPr>
              <a:t>Objective</a:t>
            </a:r>
            <a:endParaRPr lang="en-IN" sz="2800">
              <a:solidFill>
                <a:srgbClr val="FEFFF3"/>
              </a:solidFill>
              <a:latin typeface="Roseritta" pitchFamily="2" charset="0"/>
            </a:endParaRPr>
          </a:p>
        </p:txBody>
      </p:sp>
      <p:pic>
        <p:nvPicPr>
          <p:cNvPr id="4" name="Graphic 3" descr="Gears with solid fill">
            <a:extLst>
              <a:ext uri="{FF2B5EF4-FFF2-40B4-BE49-F238E27FC236}">
                <a16:creationId xmlns:a16="http://schemas.microsoft.com/office/drawing/2014/main" id="{C6F4CE9E-5E00-7F3C-F229-0F6593847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5583" y="1631112"/>
            <a:ext cx="457200" cy="457200"/>
          </a:xfrm>
          <a:prstGeom prst="rect">
            <a:avLst/>
          </a:prstGeom>
        </p:spPr>
      </p:pic>
      <p:pic>
        <p:nvPicPr>
          <p:cNvPr id="10" name="Graphic 9" descr="Gears with solid fill">
            <a:extLst>
              <a:ext uri="{FF2B5EF4-FFF2-40B4-BE49-F238E27FC236}">
                <a16:creationId xmlns:a16="http://schemas.microsoft.com/office/drawing/2014/main" id="{75627369-3D3C-89A2-3864-3D36AB281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2401" y="3200400"/>
            <a:ext cx="457200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2E5FB3-7992-7400-494E-CF56031BE45B}"/>
              </a:ext>
            </a:extLst>
          </p:cNvPr>
          <p:cNvSpPr txBox="1"/>
          <p:nvPr/>
        </p:nvSpPr>
        <p:spPr>
          <a:xfrm>
            <a:off x="4564321" y="3201308"/>
            <a:ext cx="6537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Different kinds of Adversarial attacks used and their effectiveness. </a:t>
            </a:r>
          </a:p>
          <a:p>
            <a:endParaRPr lang="en-IN" b="1"/>
          </a:p>
        </p:txBody>
      </p:sp>
      <p:pic>
        <p:nvPicPr>
          <p:cNvPr id="17" name="Graphic 16" descr="Gears with solid fill">
            <a:extLst>
              <a:ext uri="{FF2B5EF4-FFF2-40B4-BE49-F238E27FC236}">
                <a16:creationId xmlns:a16="http://schemas.microsoft.com/office/drawing/2014/main" id="{27B94934-923D-6F9A-3C2C-03A2296D9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148" y="4554006"/>
            <a:ext cx="457200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3B9B99-224D-71DB-C33F-94DFE15B98D5}"/>
              </a:ext>
            </a:extLst>
          </p:cNvPr>
          <p:cNvSpPr txBox="1"/>
          <p:nvPr/>
        </p:nvSpPr>
        <p:spPr>
          <a:xfrm>
            <a:off x="4564321" y="4445766"/>
            <a:ext cx="6537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Defense mechanism against the adversarial attacks using adversarial training.</a:t>
            </a:r>
            <a:endParaRPr lang="en-IN" sz="2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52990F-DA6B-FF1E-1252-B938550089E8}"/>
              </a:ext>
            </a:extLst>
          </p:cNvPr>
          <p:cNvSpPr txBox="1"/>
          <p:nvPr/>
        </p:nvSpPr>
        <p:spPr>
          <a:xfrm>
            <a:off x="4599041" y="1631112"/>
            <a:ext cx="6137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To demonstrate the working of Adversarial attacks on frequently used CNN models and Datasets.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330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1504</Words>
  <Application>Microsoft Office PowerPoint</Application>
  <PresentationFormat>Widescreen</PresentationFormat>
  <Paragraphs>311</Paragraphs>
  <Slides>40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Aharoni</vt:lpstr>
      <vt:lpstr>Akira Expanded</vt:lpstr>
      <vt:lpstr>Aptos</vt:lpstr>
      <vt:lpstr>Aptos Display</vt:lpstr>
      <vt:lpstr>Arial</vt:lpstr>
      <vt:lpstr>Calibri</vt:lpstr>
      <vt:lpstr>Cambria Math</vt:lpstr>
      <vt:lpstr>Cartoon Check</vt:lpstr>
      <vt:lpstr>Nexa Heavy</vt:lpstr>
      <vt:lpstr>Roseritta</vt:lpstr>
      <vt:lpstr>Times New Roman</vt:lpstr>
      <vt:lpstr>Office Theme</vt:lpstr>
      <vt:lpstr>Hands-On Labs in ML and Cybersecurity: AI Threat Mitigation</vt:lpstr>
      <vt:lpstr>PowerPoint Presentation</vt:lpstr>
      <vt:lpstr>PowerPoint Presentation</vt:lpstr>
      <vt:lpstr>PowerPoint Presentation</vt:lpstr>
      <vt:lpstr>PowerPoint Presentation</vt:lpstr>
      <vt:lpstr>Project Aim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FGSM(Fast Gradient Signed Method)</vt:lpstr>
      <vt:lpstr>PowerPoint Presentation</vt:lpstr>
      <vt:lpstr>PowerPoint Presentation</vt:lpstr>
      <vt:lpstr>PowerPoint Presentation</vt:lpstr>
      <vt:lpstr>Federated Learning</vt:lpstr>
      <vt:lpstr>Federated Learning</vt:lpstr>
      <vt:lpstr>Federated Learning</vt:lpstr>
      <vt:lpstr>Federated Learning</vt:lpstr>
      <vt:lpstr>Federated Learning</vt:lpstr>
      <vt:lpstr>Federated Learning</vt:lpstr>
      <vt:lpstr>Federated Learning</vt:lpstr>
      <vt:lpstr>Federated Learning</vt:lpstr>
      <vt:lpstr>Federated Learning</vt:lpstr>
      <vt:lpstr>Federated Learning</vt:lpstr>
      <vt:lpstr>Adversarial Training</vt:lpstr>
      <vt:lpstr>GAN(Generative Adversarial Network)</vt:lpstr>
      <vt:lpstr>Why Adversarial Training</vt:lpstr>
      <vt:lpstr>PowerPoint Presentation</vt:lpstr>
      <vt:lpstr>ResNet Model Architecture</vt:lpstr>
      <vt:lpstr>PowerPoint Presentation</vt:lpstr>
      <vt:lpstr>How Adversarial Training Work</vt:lpstr>
      <vt:lpstr>Challenges In Adversarial Training</vt:lpstr>
      <vt:lpstr>Adversarial Training Results</vt:lpstr>
      <vt:lpstr>Adversarial Training Results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Posina, Vinay Kumar</dc:creator>
  <cp:lastModifiedBy>Poreddy, Ajay Kumar Reddy</cp:lastModifiedBy>
  <cp:revision>1</cp:revision>
  <dcterms:created xsi:type="dcterms:W3CDTF">2024-11-17T23:48:56Z</dcterms:created>
  <dcterms:modified xsi:type="dcterms:W3CDTF">2024-11-25T16:22:13Z</dcterms:modified>
</cp:coreProperties>
</file>